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9144000" cy="5143500"/>
  <p:notesSz cx="6858000" cy="9144000"/>
  <p:embeddedFontLst>
    <p:embeddedFont>
      <p:font typeface="Open Sans"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100" d="100"/>
          <a:sy n="100" d="100"/>
        </p:scale>
        <p:origin x="0" y="0"/>
      </p:cViewPr>
      <p:guideLst>
        <p:guide orient="horz" pos="1620"/>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dlOEqCMw1xI&amp;t=609s" TargetMode="Externa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50" name="Shape 50"/>
        <p:cNvGrpSpPr/>
        <p:nvPr/>
      </p:nvGrpSpPr>
      <p:grpSpPr>
        <a:xfrm>
          <a:off x="0" y="0"/>
          <a:ext cx="0" cy="0"/>
          <a:chOff x="0" y="0"/>
          <a:chExt cx="0" cy="0"/>
        </a:xfrm>
      </p:grpSpPr>
      <p:sp>
        <p:nvSpPr>
          <p:cNvPr id="51" name="Google Shape;51;g610d45c5f9_1_2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610d45c5f9_1_2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3"/>
              </a:rPr>
              <a:t>https://www.youtube.com/watch?v=dlOEqCMw1xI&amp;t=609s</a:t>
            </a:r>
            <a:r>
              <a:rPr lang="en-GB"/>
              <a:t> (What Are We Fighting For——RoboMaster 2019 Ep 12 RoboGrinder at Virginia Tech)</a:t>
            </a:r>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6" name="Shape 126"/>
        <p:cNvGrpSpPr/>
        <p:nvPr/>
      </p:nvGrpSpPr>
      <p:grpSpPr>
        <a:xfrm>
          <a:off x="0" y="0"/>
          <a:ext cx="0" cy="0"/>
          <a:chOff x="0" y="0"/>
          <a:chExt cx="0" cy="0"/>
        </a:xfrm>
      </p:grpSpPr>
      <p:sp>
        <p:nvSpPr>
          <p:cNvPr id="127" name="Google Shape;127;g61199b175a_0_6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61199b175a_0_6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8" name="Shape 138"/>
        <p:cNvGrpSpPr/>
        <p:nvPr/>
      </p:nvGrpSpPr>
      <p:grpSpPr>
        <a:xfrm>
          <a:off x="0" y="0"/>
          <a:ext cx="0" cy="0"/>
          <a:chOff x="0" y="0"/>
          <a:chExt cx="0" cy="0"/>
        </a:xfrm>
      </p:grpSpPr>
      <p:sp>
        <p:nvSpPr>
          <p:cNvPr id="139" name="Google Shape;139;g61199b175a_0_4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61199b175a_0_4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4" name="Shape 144"/>
        <p:cNvGrpSpPr/>
        <p:nvPr/>
      </p:nvGrpSpPr>
      <p:grpSpPr>
        <a:xfrm>
          <a:off x="0" y="0"/>
          <a:ext cx="0" cy="0"/>
          <a:chOff x="0" y="0"/>
          <a:chExt cx="0" cy="0"/>
        </a:xfrm>
      </p:grpSpPr>
      <p:sp>
        <p:nvSpPr>
          <p:cNvPr id="145" name="Google Shape;145;g61199b175a_0_2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61199b175a_0_2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0" name="Shape 150"/>
        <p:cNvGrpSpPr/>
        <p:nvPr/>
      </p:nvGrpSpPr>
      <p:grpSpPr>
        <a:xfrm>
          <a:off x="0" y="0"/>
          <a:ext cx="0" cy="0"/>
          <a:chOff x="0" y="0"/>
          <a:chExt cx="0" cy="0"/>
        </a:xfrm>
      </p:grpSpPr>
      <p:sp>
        <p:nvSpPr>
          <p:cNvPr id="151" name="Google Shape;151;g61199b175a_0_3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1199b175a_0_3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6" name="Shape 156"/>
        <p:cNvGrpSpPr/>
        <p:nvPr/>
      </p:nvGrpSpPr>
      <p:grpSpPr>
        <a:xfrm>
          <a:off x="0" y="0"/>
          <a:ext cx="0" cy="0"/>
          <a:chOff x="0" y="0"/>
          <a:chExt cx="0" cy="0"/>
        </a:xfrm>
      </p:grpSpPr>
      <p:sp>
        <p:nvSpPr>
          <p:cNvPr id="157" name="Google Shape;157;g61199b175a_0_16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61199b175a_0_16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67" name="Shape 167"/>
        <p:cNvGrpSpPr/>
        <p:nvPr/>
      </p:nvGrpSpPr>
      <p:grpSpPr>
        <a:xfrm>
          <a:off x="0" y="0"/>
          <a:ext cx="0" cy="0"/>
          <a:chOff x="0" y="0"/>
          <a:chExt cx="0" cy="0"/>
        </a:xfrm>
      </p:grpSpPr>
      <p:sp>
        <p:nvSpPr>
          <p:cNvPr id="168" name="Google Shape;168;g61199b175a_0_17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61199b175a_0_17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2" name="Shape 172"/>
        <p:cNvGrpSpPr/>
        <p:nvPr/>
      </p:nvGrpSpPr>
      <p:grpSpPr>
        <a:xfrm>
          <a:off x="0" y="0"/>
          <a:ext cx="0" cy="0"/>
          <a:chOff x="0" y="0"/>
          <a:chExt cx="0" cy="0"/>
        </a:xfrm>
      </p:grpSpPr>
      <p:sp>
        <p:nvSpPr>
          <p:cNvPr id="173" name="Google Shape;173;g611aefa18b_0_3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611aefa18b_0_3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3" name="Shape 183"/>
        <p:cNvGrpSpPr/>
        <p:nvPr/>
      </p:nvGrpSpPr>
      <p:grpSpPr>
        <a:xfrm>
          <a:off x="0" y="0"/>
          <a:ext cx="0" cy="0"/>
          <a:chOff x="0" y="0"/>
          <a:chExt cx="0" cy="0"/>
        </a:xfrm>
      </p:grpSpPr>
      <p:sp>
        <p:nvSpPr>
          <p:cNvPr id="184" name="Google Shape;184;g610d45c5f9_0_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610d45c5f9_0_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 name="Shape 193"/>
        <p:cNvGrpSpPr/>
        <p:nvPr/>
      </p:nvGrpSpPr>
      <p:grpSpPr>
        <a:xfrm>
          <a:off x="0" y="0"/>
          <a:ext cx="0" cy="0"/>
          <a:chOff x="0" y="0"/>
          <a:chExt cx="0" cy="0"/>
        </a:xfrm>
      </p:grpSpPr>
      <p:sp>
        <p:nvSpPr>
          <p:cNvPr id="194" name="Google Shape;194;g610d45c5f9_1_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610d45c5f9_1_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1" name="Shape 201"/>
        <p:cNvGrpSpPr/>
        <p:nvPr/>
      </p:nvGrpSpPr>
      <p:grpSpPr>
        <a:xfrm>
          <a:off x="0" y="0"/>
          <a:ext cx="0" cy="0"/>
          <a:chOff x="0" y="0"/>
          <a:chExt cx="0" cy="0"/>
        </a:xfrm>
      </p:grpSpPr>
      <p:sp>
        <p:nvSpPr>
          <p:cNvPr id="202" name="Google Shape;202;g610d45c5f9_1_1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10d45c5f9_1_1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8" name="Shape 58"/>
        <p:cNvGrpSpPr/>
        <p:nvPr/>
      </p:nvGrpSpPr>
      <p:grpSpPr>
        <a:xfrm>
          <a:off x="0" y="0"/>
          <a:ext cx="0" cy="0"/>
          <a:chOff x="0" y="0"/>
          <a:chExt cx="0" cy="0"/>
        </a:xfrm>
      </p:grpSpPr>
      <p:sp>
        <p:nvSpPr>
          <p:cNvPr id="59" name="Google Shape;59;g61199b175a_0_14: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61199b175a_0_1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9" name="Shape 209"/>
        <p:cNvGrpSpPr/>
        <p:nvPr/>
      </p:nvGrpSpPr>
      <p:grpSpPr>
        <a:xfrm>
          <a:off x="0" y="0"/>
          <a:ext cx="0" cy="0"/>
          <a:chOff x="0" y="0"/>
          <a:chExt cx="0" cy="0"/>
        </a:xfrm>
      </p:grpSpPr>
      <p:sp>
        <p:nvSpPr>
          <p:cNvPr id="210" name="Google Shape;210;g610d45c5f9_1_2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610d45c5f9_1_2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18" name="Shape 218"/>
        <p:cNvGrpSpPr/>
        <p:nvPr/>
      </p:nvGrpSpPr>
      <p:grpSpPr>
        <a:xfrm>
          <a:off x="0" y="0"/>
          <a:ext cx="0" cy="0"/>
          <a:chOff x="0" y="0"/>
          <a:chExt cx="0" cy="0"/>
        </a:xfrm>
      </p:grpSpPr>
      <p:sp>
        <p:nvSpPr>
          <p:cNvPr id="219" name="Google Shape;219;g611aefa18b_0_54: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11aefa18b_0_5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26" name="Shape 226"/>
        <p:cNvGrpSpPr/>
        <p:nvPr/>
      </p:nvGrpSpPr>
      <p:grpSpPr>
        <a:xfrm>
          <a:off x="0" y="0"/>
          <a:ext cx="0" cy="0"/>
          <a:chOff x="0" y="0"/>
          <a:chExt cx="0" cy="0"/>
        </a:xfrm>
      </p:grpSpPr>
      <p:sp>
        <p:nvSpPr>
          <p:cNvPr id="227" name="Google Shape;227;g610d45c5f9_1_3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610d45c5f9_1_3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4" name="Shape 234"/>
        <p:cNvGrpSpPr/>
        <p:nvPr/>
      </p:nvGrpSpPr>
      <p:grpSpPr>
        <a:xfrm>
          <a:off x="0" y="0"/>
          <a:ext cx="0" cy="0"/>
          <a:chOff x="0" y="0"/>
          <a:chExt cx="0" cy="0"/>
        </a:xfrm>
      </p:grpSpPr>
      <p:sp>
        <p:nvSpPr>
          <p:cNvPr id="235" name="Google Shape;235;g611aefa18b_0_74: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11aefa18b_0_7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2" name="Shape 242"/>
        <p:cNvGrpSpPr/>
        <p:nvPr/>
      </p:nvGrpSpPr>
      <p:grpSpPr>
        <a:xfrm>
          <a:off x="0" y="0"/>
          <a:ext cx="0" cy="0"/>
          <a:chOff x="0" y="0"/>
          <a:chExt cx="0" cy="0"/>
        </a:xfrm>
      </p:grpSpPr>
      <p:sp>
        <p:nvSpPr>
          <p:cNvPr id="243" name="Google Shape;243;g61199b175a_0_18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61199b175a_0_18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0" name="Shape 250"/>
        <p:cNvGrpSpPr/>
        <p:nvPr/>
      </p:nvGrpSpPr>
      <p:grpSpPr>
        <a:xfrm>
          <a:off x="0" y="0"/>
          <a:ext cx="0" cy="0"/>
          <a:chOff x="0" y="0"/>
          <a:chExt cx="0" cy="0"/>
        </a:xfrm>
      </p:grpSpPr>
      <p:sp>
        <p:nvSpPr>
          <p:cNvPr id="251" name="Google Shape;251;g61199b175a_0_19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61199b175a_0_19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8" name="Shape 258"/>
        <p:cNvGrpSpPr/>
        <p:nvPr/>
      </p:nvGrpSpPr>
      <p:grpSpPr>
        <a:xfrm>
          <a:off x="0" y="0"/>
          <a:ext cx="0" cy="0"/>
          <a:chOff x="0" y="0"/>
          <a:chExt cx="0" cy="0"/>
        </a:xfrm>
      </p:grpSpPr>
      <p:sp>
        <p:nvSpPr>
          <p:cNvPr id="259" name="Google Shape;259;g610d45c5f9_1_1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610d45c5f9_1_1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8" name="Shape 268"/>
        <p:cNvGrpSpPr/>
        <p:nvPr/>
      </p:nvGrpSpPr>
      <p:grpSpPr>
        <a:xfrm>
          <a:off x="0" y="0"/>
          <a:ext cx="0" cy="0"/>
          <a:chOff x="0" y="0"/>
          <a:chExt cx="0" cy="0"/>
        </a:xfrm>
      </p:grpSpPr>
      <p:sp>
        <p:nvSpPr>
          <p:cNvPr id="269" name="Google Shape;269;g4199a9f1f7_0_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4199a9f1f7_0_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65" name="Shape 65"/>
        <p:cNvGrpSpPr/>
        <p:nvPr/>
      </p:nvGrpSpPr>
      <p:grpSpPr>
        <a:xfrm>
          <a:off x="0" y="0"/>
          <a:ext cx="0" cy="0"/>
          <a:chOff x="0" y="0"/>
          <a:chExt cx="0" cy="0"/>
        </a:xfrm>
      </p:grpSpPr>
      <p:sp>
        <p:nvSpPr>
          <p:cNvPr id="66" name="Google Shape;66;g61199b175a_0_96: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61199b175a_0_9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RoboMaster Robotics Competition officially launched in 2015, until this 2019 August season, it is the fifth year being hosted. Hosted by DJI</a:t>
            </a:r>
            <a:endParaRPr lang="en-GB"/>
          </a:p>
          <a:p>
            <a:pPr marL="0" lvl="0" indent="0" algn="l" rtl="0">
              <a:spcBef>
                <a:spcPts val="0"/>
              </a:spcBef>
              <a:spcAft>
                <a:spcPts val="0"/>
              </a:spcAft>
              <a:buNone/>
            </a:pPr>
          </a:p>
          <a:p>
            <a:pPr marL="0" lvl="0" indent="0" algn="l" rtl="0">
              <a:spcBef>
                <a:spcPts val="0"/>
              </a:spcBef>
              <a:spcAft>
                <a:spcPts val="0"/>
              </a:spcAft>
              <a:buNone/>
            </a:pPr>
            <a:r>
              <a:rPr lang="en-GB"/>
              <a:t>Quote</a:t>
            </a:r>
            <a:endParaRPr lang="en-GB"/>
          </a:p>
          <a:p>
            <a:pPr marL="0" lvl="0" indent="0" algn="l" rtl="0">
              <a:spcBef>
                <a:spcPts val="0"/>
              </a:spcBef>
              <a:spcAft>
                <a:spcPts val="0"/>
              </a:spcAft>
              <a:buNone/>
            </a:pPr>
            <a:r>
              <a:rPr lang="en-GB"/>
              <a:t>RoboMaster requires students to walk out of the classroom, form a robotics team, and independently develop and produce a variety of robots to participate in a large-scale competition. Participants gain valuable technical skills as well as critical thinking skills throughout the competition. They are able to combine theory and practice, and build advanced intelligent robots to face in a fierce competition.</a:t>
            </a:r>
            <a:endParaRPr lang="en-GB"/>
          </a:p>
          <a:p>
            <a:pPr marL="0" lvl="0" indent="0" algn="l" rtl="0">
              <a:spcBef>
                <a:spcPts val="0"/>
              </a:spcBef>
              <a:spcAft>
                <a:spcPts val="0"/>
              </a:spcAft>
              <a:buNone/>
            </a:pPr>
          </a:p>
          <a:p>
            <a:pPr marL="0" lvl="0" indent="0" algn="l" rtl="0">
              <a:spcBef>
                <a:spcPts val="0"/>
              </a:spcBef>
              <a:spcAft>
                <a:spcPts val="0"/>
              </a:spcAft>
              <a:buNone/>
            </a:pPr>
            <a:r>
              <a:rPr lang="en-GB"/>
              <a:t>Each RoboMaster event aims to incorporate the most up and coming technology in the field of robotics such as computer vision, embedded systems, and artificial intelligence.</a:t>
            </a:r>
            <a:endParaRPr lang="en-GB"/>
          </a:p>
          <a:p>
            <a:pPr marL="0" lvl="0" indent="0" algn="l" rtl="0">
              <a:spcBef>
                <a:spcPts val="0"/>
              </a:spcBef>
              <a:spcAft>
                <a:spcPts val="0"/>
              </a:spcAft>
              <a:buNone/>
            </a:pPr>
          </a:p>
          <a:p>
            <a:pPr marL="0" lvl="0" indent="0" algn="l" rtl="0">
              <a:spcBef>
                <a:spcPts val="0"/>
              </a:spcBef>
              <a:spcAft>
                <a:spcPts val="0"/>
              </a:spcAft>
              <a:buNone/>
            </a:pPr>
            <a:r>
              <a:rPr lang="en-GB"/>
              <a:t>The RoboMaster Robotics Competition has attracted the interest of hundreds of colleges and universities, nearly 1,000 tech companies and organizations and tens of thousands of robotics enthusiasts around the world. It’s unique gameplay, technical difficulty, and competitive style are just a few reasons why RoboMaster is captivating the world.</a:t>
            </a:r>
            <a:endParaRPr lang="en-GB"/>
          </a:p>
          <a:p>
            <a:pPr marL="0" lvl="0" indent="0" algn="l" rtl="0">
              <a:spcBef>
                <a:spcPts val="0"/>
              </a:spcBef>
              <a:spcAft>
                <a:spcPts val="0"/>
              </a:spcAft>
              <a:buNone/>
            </a:pPr>
            <a:r>
              <a:rPr lang="en-GB"/>
              <a:t>Quote End</a:t>
            </a:r>
            <a:endParaRPr lang="en-GB"/>
          </a:p>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72" name="Shape 72"/>
        <p:cNvGrpSpPr/>
        <p:nvPr/>
      </p:nvGrpSpPr>
      <p:grpSpPr>
        <a:xfrm>
          <a:off x="0" y="0"/>
          <a:ext cx="0" cy="0"/>
          <a:chOff x="0" y="0"/>
          <a:chExt cx="0" cy="0"/>
        </a:xfrm>
      </p:grpSpPr>
      <p:sp>
        <p:nvSpPr>
          <p:cNvPr id="73" name="Google Shape;73;g61199b175a_0_13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61199b175a_0_13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79" name="Shape 79"/>
        <p:cNvGrpSpPr/>
        <p:nvPr/>
      </p:nvGrpSpPr>
      <p:grpSpPr>
        <a:xfrm>
          <a:off x="0" y="0"/>
          <a:ext cx="0" cy="0"/>
          <a:chOff x="0" y="0"/>
          <a:chExt cx="0" cy="0"/>
        </a:xfrm>
      </p:grpSpPr>
      <p:sp>
        <p:nvSpPr>
          <p:cNvPr id="80" name="Google Shape;80;g61199b175a_0_12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61199b175a_0_12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Make a nice hackathon or semester module project. But probably not more than that.</a:t>
            </a:r>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88" name="Shape 88"/>
        <p:cNvGrpSpPr/>
        <p:nvPr/>
      </p:nvGrpSpPr>
      <p:grpSpPr>
        <a:xfrm>
          <a:off x="0" y="0"/>
          <a:ext cx="0" cy="0"/>
          <a:chOff x="0" y="0"/>
          <a:chExt cx="0" cy="0"/>
        </a:xfrm>
      </p:grpSpPr>
      <p:sp>
        <p:nvSpPr>
          <p:cNvPr id="89" name="Google Shape;89;g61199b175a_0_13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61199b175a_0_13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Take lots of effort to understand and implement the state-of-the-art</a:t>
            </a:r>
            <a:endParaRPr lang="en-GB"/>
          </a:p>
          <a:p>
            <a:pPr marL="457200" lvl="0" indent="-298450" algn="l" rtl="0">
              <a:spcBef>
                <a:spcPts val="0"/>
              </a:spcBef>
              <a:spcAft>
                <a:spcPts val="0"/>
              </a:spcAft>
              <a:buSzPts val="1100"/>
              <a:buChar char="-"/>
            </a:pPr>
            <a:r>
              <a:rPr lang="en-GB"/>
              <a:t>Might be too high a place to start a place, if you are just into robotics</a:t>
            </a:r>
            <a:endParaRPr lang="en-GB"/>
          </a:p>
          <a:p>
            <a:pPr marL="457200" lvl="0" indent="-298450" algn="l" rtl="0">
              <a:spcBef>
                <a:spcPts val="0"/>
              </a:spcBef>
              <a:spcAft>
                <a:spcPts val="0"/>
              </a:spcAft>
              <a:buSzPts val="1100"/>
              <a:buChar char="-"/>
            </a:pPr>
            <a:r>
              <a:rPr lang="en-GB"/>
              <a:t>Can’t start tinkering immediately, in short, not as fun.</a:t>
            </a:r>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96" name="Shape 96"/>
        <p:cNvGrpSpPr/>
        <p:nvPr/>
      </p:nvGrpSpPr>
      <p:grpSpPr>
        <a:xfrm>
          <a:off x="0" y="0"/>
          <a:ext cx="0" cy="0"/>
          <a:chOff x="0" y="0"/>
          <a:chExt cx="0" cy="0"/>
        </a:xfrm>
      </p:grpSpPr>
      <p:sp>
        <p:nvSpPr>
          <p:cNvPr id="97" name="Google Shape;97;g611aefa18b_0_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611aefa18b_0_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t>A bridge in between? For us?</a:t>
            </a:r>
            <a:endParaRPr lang="en-GB"/>
          </a:p>
          <a:p>
            <a:pPr marL="0" lvl="0" indent="0" algn="l" rtl="0">
              <a:lnSpc>
                <a:spcPct val="115000"/>
              </a:lnSpc>
              <a:spcBef>
                <a:spcPts val="1600"/>
              </a:spcBef>
              <a:spcAft>
                <a:spcPts val="1600"/>
              </a:spcAft>
              <a:buNone/>
            </a:pPr>
            <a:r>
              <a:rPr lang="en-GB"/>
              <a:t>Then what’s better for us, the undergraduate students? Challenging and yet fun.</a:t>
            </a:r>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4" name="Shape 104"/>
        <p:cNvGrpSpPr/>
        <p:nvPr/>
      </p:nvGrpSpPr>
      <p:grpSpPr>
        <a:xfrm>
          <a:off x="0" y="0"/>
          <a:ext cx="0" cy="0"/>
          <a:chOff x="0" y="0"/>
          <a:chExt cx="0" cy="0"/>
        </a:xfrm>
      </p:grpSpPr>
      <p:sp>
        <p:nvSpPr>
          <p:cNvPr id="105" name="Google Shape;105;g61199b175a_0_14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1199b175a_0_14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4" name="Shape 114"/>
        <p:cNvGrpSpPr/>
        <p:nvPr/>
      </p:nvGrpSpPr>
      <p:grpSpPr>
        <a:xfrm>
          <a:off x="0" y="0"/>
          <a:ext cx="0" cy="0"/>
          <a:chOff x="0" y="0"/>
          <a:chExt cx="0" cy="0"/>
        </a:xfrm>
      </p:grpSpPr>
      <p:sp>
        <p:nvSpPr>
          <p:cNvPr id="115" name="Google Shape;115;g61199b175a_0_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61199b175a_0_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Some more numbers for you</a:t>
            </a:r>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44" name="Shape 44"/>
        <p:cNvGrpSpPr/>
        <p:nvPr/>
      </p:nvGrpSpPr>
      <p:grpSpPr>
        <a:xfrm>
          <a:off x="0" y="0"/>
          <a:ext cx="0" cy="0"/>
          <a:chOff x="0" y="0"/>
          <a:chExt cx="0" cy="0"/>
        </a:xfrm>
      </p:grpSpPr>
      <p:sp>
        <p:nvSpPr>
          <p:cNvPr id="45" name="Google Shape;45;p11"/>
          <p:cNvSpPr txBox="1"/>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p:txBody>
      </p:sp>
      <p:sp>
        <p:nvSpPr>
          <p:cNvPr id="47" name="Google Shape;47;p11"/>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48" name="Shape 48"/>
        <p:cNvGrpSpPr/>
        <p:nvPr/>
      </p:nvGrpSpPr>
      <p:grpSpPr>
        <a:xfrm>
          <a:off x="0" y="0"/>
          <a:ext cx="0" cy="0"/>
          <a:chOff x="0" y="0"/>
          <a:chExt cx="0" cy="0"/>
        </a:xfrm>
      </p:grpSpPr>
      <p:sp>
        <p:nvSpPr>
          <p:cNvPr id="49" name="Google Shape;49;p1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
        <p:nvSpPr>
          <p:cNvPr id="19" name="Google Shape;19;p4"/>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3" name="Google Shape;23;p5"/>
          <p:cNvSpPr txBox="1"/>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4" name="Google Shape;24;p5"/>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31" name="Google Shape;31;p7"/>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9"/>
          <p:cNvSpPr txBox="1"/>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
        <p:nvSpPr>
          <p:cNvPr id="40" name="Google Shape;40;p9"/>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41" name="Shape 41"/>
        <p:cNvGrpSpPr/>
        <p:nvPr/>
      </p:nvGrpSpPr>
      <p:grpSpPr>
        <a:xfrm>
          <a:off x="0" y="0"/>
          <a:ext cx="0" cy="0"/>
          <a:chOff x="0" y="0"/>
          <a:chExt cx="0" cy="0"/>
        </a:xfrm>
      </p:grpSpPr>
      <p:sp>
        <p:nvSpPr>
          <p:cNvPr id="42" name="Google Shape;42;p10"/>
          <p:cNvSpPr txBox="1"/>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p:txBody>
      </p:sp>
      <p:sp>
        <p:nvSpPr>
          <p:cNvPr id="43" name="Google Shape;43;p10"/>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1.xml"/><Relationship Id="rId3" Type="http://schemas.openxmlformats.org/officeDocument/2006/relationships/hyperlink" Target="https://dronedj.com/" TargetMode="External"/><Relationship Id="rId2" Type="http://schemas.openxmlformats.org/officeDocument/2006/relationships/image" Target="../media/image18.pn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3.xml"/><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25.pn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hyperlink" Target="mailto:engkohs@nus.edu.sg" TargetMode="External"/><Relationship Id="rId2" Type="http://schemas.openxmlformats.org/officeDocument/2006/relationships/hyperlink" Target="mailto:tslchh@nus.edu.sg" TargetMode="External"/><Relationship Id="rId10" Type="http://schemas.openxmlformats.org/officeDocument/2006/relationships/notesSlide" Target="../notesSlides/notesSlide16.xml"/><Relationship Id="rId1" Type="http://schemas.openxmlformats.org/officeDocument/2006/relationships/hyperlink" Target="mailto:engtsb@nus.edu.sg" TargetMode="Externa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3.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image" Target="../media/image28.jpeg"/><Relationship Id="rId3" Type="http://schemas.openxmlformats.org/officeDocument/2006/relationships/hyperlink" Target="http://drive.google.com/file/d/1Vs2osmG319amSZQ4MNtusRASKP4ySD7f/view" TargetMode="External"/><Relationship Id="rId2" Type="http://schemas.openxmlformats.org/officeDocument/2006/relationships/image" Target="../media/image2.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3.xml"/><Relationship Id="rId4" Type="http://schemas.openxmlformats.org/officeDocument/2006/relationships/image" Target="../media/image29.png"/><Relationship Id="rId3" Type="http://schemas.openxmlformats.org/officeDocument/2006/relationships/hyperlink" Target="https://www.twitch.tv/videos/465498306?t=07h06m39s" TargetMode="External"/><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hyperlink" Target="http://drive.google.com/file/d/1z6KSiiTIGI9kn3sV0guWDcn_VxzfUjPi/view" TargetMode="Externa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3.xml"/><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3.xml"/><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3.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hyperlink" Target="https://nusrobomaster.github.io" TargetMode="Externa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3.xml"/><Relationship Id="rId4" Type="http://schemas.openxmlformats.org/officeDocument/2006/relationships/image" Target="../media/image35.png"/><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image" Target="../media/image12.png"/><Relationship Id="rId3" Type="http://schemas.openxmlformats.org/officeDocument/2006/relationships/hyperlink" Target="https://www.twitch.tv/videos/465498306?t=00h50m08s" TargetMode="External"/><Relationship Id="rId2" Type="http://schemas.openxmlformats.org/officeDocument/2006/relationships/image" Target="../media/image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hyperlink" Target="http://innowing.hk/robomaster2019/" TargetMode="Externa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hyperlink" Target="https://dronedj.com/" TargetMode="External"/><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2523751" y="197125"/>
            <a:ext cx="3808969" cy="2374624"/>
          </a:xfrm>
          <a:prstGeom prst="rect">
            <a:avLst/>
          </a:prstGeom>
          <a:noFill/>
          <a:ln>
            <a:noFill/>
          </a:ln>
        </p:spPr>
      </p:pic>
      <p:pic>
        <p:nvPicPr>
          <p:cNvPr id="55" name="Google Shape;55;p13"/>
          <p:cNvPicPr preferRelativeResize="0"/>
          <p:nvPr/>
        </p:nvPicPr>
        <p:blipFill>
          <a:blip r:embed="rId2"/>
          <a:stretch>
            <a:fillRect/>
          </a:stretch>
        </p:blipFill>
        <p:spPr>
          <a:xfrm>
            <a:off x="3146399" y="4209100"/>
            <a:ext cx="2851226" cy="694375"/>
          </a:xfrm>
          <a:prstGeom prst="rect">
            <a:avLst/>
          </a:prstGeom>
          <a:noFill/>
          <a:ln>
            <a:noFill/>
          </a:ln>
        </p:spPr>
      </p:pic>
      <p:sp>
        <p:nvSpPr>
          <p:cNvPr id="56" name="Google Shape;56;p13"/>
          <p:cNvSpPr txBox="1"/>
          <p:nvPr/>
        </p:nvSpPr>
        <p:spPr>
          <a:xfrm>
            <a:off x="1266138" y="2660138"/>
            <a:ext cx="6611700" cy="59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NUS RoboMaster Team 2020 Meet &amp; Greet</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p:txBody>
      </p:sp>
      <p:sp>
        <p:nvSpPr>
          <p:cNvPr id="57" name="Google Shape;57;p13"/>
          <p:cNvSpPr txBox="1"/>
          <p:nvPr/>
        </p:nvSpPr>
        <p:spPr>
          <a:xfrm>
            <a:off x="1319538" y="3346413"/>
            <a:ext cx="6611700" cy="59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900">
                <a:solidFill>
                  <a:srgbClr val="434343"/>
                </a:solidFill>
                <a:latin typeface="Open Sans" panose="020B0606030504020204"/>
                <a:ea typeface="Open Sans" panose="020B0606030504020204"/>
                <a:cs typeface="Open Sans" panose="020B0606030504020204"/>
                <a:sym typeface="Open Sans" panose="020B0606030504020204"/>
              </a:rPr>
              <a:t>31st Aug 2019  10.30am</a:t>
            </a:r>
            <a:endParaRPr sz="1900">
              <a:solidFill>
                <a:srgbClr val="434343"/>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29" name="Shape 129"/>
        <p:cNvGrpSpPr/>
        <p:nvPr/>
      </p:nvGrpSpPr>
      <p:grpSpPr>
        <a:xfrm>
          <a:off x="0" y="0"/>
          <a:ext cx="0" cy="0"/>
          <a:chOff x="0" y="0"/>
          <a:chExt cx="0" cy="0"/>
        </a:xfrm>
      </p:grpSpPr>
      <p:pic>
        <p:nvPicPr>
          <p:cNvPr id="130" name="Google Shape;130;p22"/>
          <p:cNvPicPr preferRelativeResize="0"/>
          <p:nvPr/>
        </p:nvPicPr>
        <p:blipFill>
          <a:blip r:embed="rId1"/>
          <a:stretch>
            <a:fillRect/>
          </a:stretch>
        </p:blipFill>
        <p:spPr>
          <a:xfrm>
            <a:off x="4720150" y="0"/>
            <a:ext cx="4569748" cy="3048025"/>
          </a:xfrm>
          <a:prstGeom prst="rect">
            <a:avLst/>
          </a:prstGeom>
          <a:noFill/>
          <a:ln>
            <a:noFill/>
          </a:ln>
        </p:spPr>
      </p:pic>
      <p:pic>
        <p:nvPicPr>
          <p:cNvPr id="131" name="Google Shape;131;p22"/>
          <p:cNvPicPr preferRelativeResize="0"/>
          <p:nvPr/>
        </p:nvPicPr>
        <p:blipFill>
          <a:blip r:embed="rId2"/>
          <a:stretch>
            <a:fillRect/>
          </a:stretch>
        </p:blipFill>
        <p:spPr>
          <a:xfrm>
            <a:off x="0" y="2307236"/>
            <a:ext cx="4572000" cy="3048011"/>
          </a:xfrm>
          <a:prstGeom prst="rect">
            <a:avLst/>
          </a:prstGeom>
          <a:noFill/>
          <a:ln>
            <a:noFill/>
          </a:ln>
        </p:spPr>
      </p:pic>
      <p:sp>
        <p:nvSpPr>
          <p:cNvPr id="132" name="Google Shape;132;p22"/>
          <p:cNvSpPr txBox="1"/>
          <p:nvPr/>
        </p:nvSpPr>
        <p:spPr>
          <a:xfrm>
            <a:off x="6824100" y="4838400"/>
            <a:ext cx="2319900" cy="3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999999"/>
                </a:solidFill>
              </a:rPr>
              <a:t>Image credits: </a:t>
            </a:r>
            <a:r>
              <a:rPr lang="en-GB" sz="1100" u="sng">
                <a:solidFill>
                  <a:srgbClr val="999999"/>
                </a:solidFill>
                <a:hlinkClick r:id="rId3"/>
              </a:rPr>
              <a:t>https://dronedj.com</a:t>
            </a:r>
            <a:endParaRPr>
              <a:solidFill>
                <a:srgbClr val="999999"/>
              </a:solidFill>
            </a:endParaRPr>
          </a:p>
        </p:txBody>
      </p:sp>
      <p:sp>
        <p:nvSpPr>
          <p:cNvPr id="133" name="Google Shape;133;p22"/>
          <p:cNvSpPr txBox="1"/>
          <p:nvPr/>
        </p:nvSpPr>
        <p:spPr>
          <a:xfrm>
            <a:off x="4993725" y="3608600"/>
            <a:ext cx="3915900" cy="101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1.95M Online Viewers</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3 Broadcast Languages</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p:txBody>
      </p:sp>
      <p:sp>
        <p:nvSpPr>
          <p:cNvPr id="134" name="Google Shape;134;p22"/>
          <p:cNvSpPr txBox="1"/>
          <p:nvPr/>
        </p:nvSpPr>
        <p:spPr>
          <a:xfrm>
            <a:off x="2558650" y="487625"/>
            <a:ext cx="2161500" cy="9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Grand Prize </a:t>
            </a:r>
            <a:br>
              <a:rPr lang="en-GB" sz="2400" b="1">
                <a:solidFill>
                  <a:srgbClr val="434343"/>
                </a:solidFill>
                <a:latin typeface="Open Sans" panose="020B0606030504020204"/>
                <a:ea typeface="Open Sans" panose="020B0606030504020204"/>
                <a:cs typeface="Open Sans" panose="020B0606030504020204"/>
                <a:sym typeface="Open Sans" panose="020B0606030504020204"/>
              </a:rPr>
            </a:br>
            <a:r>
              <a:rPr lang="en-GB" sz="2400" b="1">
                <a:solidFill>
                  <a:srgbClr val="434343"/>
                </a:solidFill>
                <a:latin typeface="Open Sans" panose="020B0606030504020204"/>
                <a:ea typeface="Open Sans" panose="020B0606030504020204"/>
                <a:cs typeface="Open Sans" panose="020B0606030504020204"/>
                <a:sym typeface="Open Sans" panose="020B0606030504020204"/>
              </a:rPr>
              <a:t>S$100,000</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p:txBody>
      </p:sp>
      <p:sp>
        <p:nvSpPr>
          <p:cNvPr id="135" name="Google Shape;135;p22"/>
          <p:cNvSpPr txBox="1"/>
          <p:nvPr/>
        </p:nvSpPr>
        <p:spPr>
          <a:xfrm>
            <a:off x="390575" y="487625"/>
            <a:ext cx="1832700" cy="101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Prize Poll</a:t>
            </a:r>
            <a:br>
              <a:rPr lang="en-GB" sz="2400" b="1">
                <a:solidFill>
                  <a:srgbClr val="434343"/>
                </a:solidFill>
                <a:latin typeface="Open Sans" panose="020B0606030504020204"/>
                <a:ea typeface="Open Sans" panose="020B0606030504020204"/>
                <a:cs typeface="Open Sans" panose="020B0606030504020204"/>
                <a:sym typeface="Open Sans" panose="020B0606030504020204"/>
              </a:rPr>
            </a:br>
            <a:r>
              <a:rPr lang="en-GB" sz="2400" b="1">
                <a:solidFill>
                  <a:srgbClr val="434343"/>
                </a:solidFill>
                <a:latin typeface="Open Sans" panose="020B0606030504020204"/>
                <a:ea typeface="Open Sans" panose="020B0606030504020204"/>
                <a:cs typeface="Open Sans" panose="020B0606030504020204"/>
                <a:sym typeface="Open Sans" panose="020B0606030504020204"/>
              </a:rPr>
              <a:t>S$750,000</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p:txBody>
      </p:sp>
      <p:sp>
        <p:nvSpPr>
          <p:cNvPr id="136" name="Google Shape;136;p22"/>
          <p:cNvSpPr/>
          <p:nvPr/>
        </p:nvSpPr>
        <p:spPr>
          <a:xfrm rot="10800000" flipH="1">
            <a:off x="4572000" y="-463275"/>
            <a:ext cx="2265600" cy="27705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22"/>
          <p:cNvSpPr/>
          <p:nvPr/>
        </p:nvSpPr>
        <p:spPr>
          <a:xfrm rot="-5400000">
            <a:off x="2442850" y="3393625"/>
            <a:ext cx="2545500" cy="185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41" name="Shape 141"/>
        <p:cNvGrpSpPr/>
        <p:nvPr/>
      </p:nvGrpSpPr>
      <p:grpSpPr>
        <a:xfrm>
          <a:off x="0" y="0"/>
          <a:ext cx="0" cy="0"/>
          <a:chOff x="0" y="0"/>
          <a:chExt cx="0" cy="0"/>
        </a:xfrm>
      </p:grpSpPr>
      <p:pic>
        <p:nvPicPr>
          <p:cNvPr id="142" name="Google Shape;142;p23"/>
          <p:cNvPicPr preferRelativeResize="0"/>
          <p:nvPr/>
        </p:nvPicPr>
        <p:blipFill rotWithShape="1">
          <a:blip r:embed="rId1"/>
          <a:srcRect b="60143"/>
          <a:stretch>
            <a:fillRect/>
          </a:stretch>
        </p:blipFill>
        <p:spPr>
          <a:xfrm>
            <a:off x="2360727" y="76788"/>
            <a:ext cx="6667999" cy="4989927"/>
          </a:xfrm>
          <a:prstGeom prst="rect">
            <a:avLst/>
          </a:prstGeom>
          <a:noFill/>
          <a:ln>
            <a:noFill/>
          </a:ln>
        </p:spPr>
      </p:pic>
      <p:sp>
        <p:nvSpPr>
          <p:cNvPr id="143" name="Google Shape;143;p23"/>
          <p:cNvSpPr txBox="1"/>
          <p:nvPr/>
        </p:nvSpPr>
        <p:spPr>
          <a:xfrm>
            <a:off x="150100" y="122350"/>
            <a:ext cx="3751800" cy="136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Final</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Tournament</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Winners</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2019</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47" name="Shape 147"/>
        <p:cNvGrpSpPr/>
        <p:nvPr/>
      </p:nvGrpSpPr>
      <p:grpSpPr>
        <a:xfrm>
          <a:off x="0" y="0"/>
          <a:ext cx="0" cy="0"/>
          <a:chOff x="0" y="0"/>
          <a:chExt cx="0" cy="0"/>
        </a:xfrm>
      </p:grpSpPr>
      <p:pic>
        <p:nvPicPr>
          <p:cNvPr id="148" name="Google Shape;148;p24"/>
          <p:cNvPicPr preferRelativeResize="0"/>
          <p:nvPr/>
        </p:nvPicPr>
        <p:blipFill>
          <a:blip r:embed="rId1"/>
          <a:stretch>
            <a:fillRect/>
          </a:stretch>
        </p:blipFill>
        <p:spPr>
          <a:xfrm>
            <a:off x="3901950" y="117100"/>
            <a:ext cx="5058639" cy="4838698"/>
          </a:xfrm>
          <a:prstGeom prst="rect">
            <a:avLst/>
          </a:prstGeom>
          <a:noFill/>
          <a:ln>
            <a:noFill/>
          </a:ln>
        </p:spPr>
      </p:pic>
      <p:sp>
        <p:nvSpPr>
          <p:cNvPr id="149" name="Google Shape;149;p24"/>
          <p:cNvSpPr txBox="1"/>
          <p:nvPr/>
        </p:nvSpPr>
        <p:spPr>
          <a:xfrm>
            <a:off x="150100" y="122350"/>
            <a:ext cx="3751800" cy="136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International </a:t>
            </a:r>
            <a:br>
              <a:rPr lang="en-GB" sz="2400" b="1">
                <a:solidFill>
                  <a:srgbClr val="434343"/>
                </a:solidFill>
                <a:latin typeface="Open Sans" panose="020B0606030504020204"/>
                <a:ea typeface="Open Sans" panose="020B0606030504020204"/>
                <a:cs typeface="Open Sans" panose="020B0606030504020204"/>
                <a:sym typeface="Open Sans" panose="020B0606030504020204"/>
              </a:rPr>
            </a:br>
            <a:r>
              <a:rPr lang="en-GB" sz="2400" b="1">
                <a:solidFill>
                  <a:srgbClr val="434343"/>
                </a:solidFill>
                <a:latin typeface="Open Sans" panose="020B0606030504020204"/>
                <a:ea typeface="Open Sans" panose="020B0606030504020204"/>
                <a:cs typeface="Open Sans" panose="020B0606030504020204"/>
                <a:sym typeface="Open Sans" panose="020B0606030504020204"/>
              </a:rPr>
              <a:t>Regional Competition</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Winners</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2019</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53" name="Shape 153"/>
        <p:cNvGrpSpPr/>
        <p:nvPr/>
      </p:nvGrpSpPr>
      <p:grpSpPr>
        <a:xfrm>
          <a:off x="0" y="0"/>
          <a:ext cx="0" cy="0"/>
          <a:chOff x="0" y="0"/>
          <a:chExt cx="0" cy="0"/>
        </a:xfrm>
      </p:grpSpPr>
      <p:pic>
        <p:nvPicPr>
          <p:cNvPr id="154" name="Google Shape;154;p25"/>
          <p:cNvPicPr preferRelativeResize="0"/>
          <p:nvPr/>
        </p:nvPicPr>
        <p:blipFill>
          <a:blip r:embed="rId1"/>
          <a:stretch>
            <a:fillRect/>
          </a:stretch>
        </p:blipFill>
        <p:spPr>
          <a:xfrm>
            <a:off x="2181550" y="122350"/>
            <a:ext cx="6779623" cy="4838701"/>
          </a:xfrm>
          <a:prstGeom prst="rect">
            <a:avLst/>
          </a:prstGeom>
          <a:noFill/>
          <a:ln>
            <a:noFill/>
          </a:ln>
        </p:spPr>
      </p:pic>
      <p:sp>
        <p:nvSpPr>
          <p:cNvPr id="155" name="Google Shape;155;p25"/>
          <p:cNvSpPr txBox="1"/>
          <p:nvPr/>
        </p:nvSpPr>
        <p:spPr>
          <a:xfrm>
            <a:off x="150100" y="122350"/>
            <a:ext cx="2196900" cy="136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Aesthetic Design Award</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2019</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59" name="Shape 159"/>
        <p:cNvGrpSpPr/>
        <p:nvPr/>
      </p:nvGrpSpPr>
      <p:grpSpPr>
        <a:xfrm>
          <a:off x="0" y="0"/>
          <a:ext cx="0" cy="0"/>
          <a:chOff x="0" y="0"/>
          <a:chExt cx="0" cy="0"/>
        </a:xfrm>
      </p:grpSpPr>
      <p:sp>
        <p:nvSpPr>
          <p:cNvPr id="160" name="Google Shape;160;p26"/>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Check Yourselves...</a:t>
            </a:r>
            <a:endParaRPr b="1">
              <a:solidFill>
                <a:srgbClr val="434343"/>
              </a:solidFill>
              <a:latin typeface="Open Sans" panose="020B0606030504020204"/>
              <a:ea typeface="Open Sans" panose="020B0606030504020204"/>
              <a:cs typeface="Open Sans" panose="020B0606030504020204"/>
              <a:sym typeface="Open Sans" panose="020B0606030504020204"/>
            </a:endParaRPr>
          </a:p>
        </p:txBody>
      </p:sp>
      <p:sp>
        <p:nvSpPr>
          <p:cNvPr id="161" name="Google Shape;161;p26"/>
          <p:cNvSpPr txBox="1"/>
          <p:nvPr>
            <p:ph type="body" idx="1"/>
          </p:nvPr>
        </p:nvSpPr>
        <p:spPr>
          <a:xfrm>
            <a:off x="1140825" y="1152475"/>
            <a:ext cx="7691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Open Sans" panose="020B0606030504020204"/>
                <a:ea typeface="Open Sans" panose="020B0606030504020204"/>
                <a:cs typeface="Open Sans" panose="020B0606030504020204"/>
                <a:sym typeface="Open Sans" panose="020B0606030504020204"/>
              </a:rPr>
              <a:t>Time Commitment</a:t>
            </a:r>
            <a:endParaRPr b="1">
              <a:latin typeface="Open Sans" panose="020B0606030504020204"/>
              <a:ea typeface="Open Sans" panose="020B0606030504020204"/>
              <a:cs typeface="Open Sans" panose="020B0606030504020204"/>
              <a:sym typeface="Open Sans" panose="020B0606030504020204"/>
            </a:endParaRPr>
          </a:p>
          <a:p>
            <a:pPr marL="457200" lvl="0" indent="-342900" algn="l" rtl="0">
              <a:spcBef>
                <a:spcPts val="1600"/>
              </a:spcBef>
              <a:spcAft>
                <a:spcPts val="0"/>
              </a:spcAft>
              <a:buSzPts val="1800"/>
              <a:buFont typeface="Open Sans" panose="020B0606030504020204"/>
              <a:buChar char="-"/>
            </a:pPr>
            <a:r>
              <a:rPr lang="en-GB">
                <a:latin typeface="Open Sans" panose="020B0606030504020204"/>
                <a:ea typeface="Open Sans" panose="020B0606030504020204"/>
                <a:cs typeface="Open Sans" panose="020B0606030504020204"/>
                <a:sym typeface="Open Sans" panose="020B0606030504020204"/>
              </a:rPr>
              <a:t>For a year (2020 Aug), (one of) your most important CCAs</a:t>
            </a:r>
            <a:endParaRPr>
              <a:latin typeface="Open Sans" panose="020B0606030504020204"/>
              <a:ea typeface="Open Sans" panose="020B0606030504020204"/>
              <a:cs typeface="Open Sans" panose="020B0606030504020204"/>
              <a:sym typeface="Open Sans" panose="020B0606030504020204"/>
            </a:endParaRPr>
          </a:p>
          <a:p>
            <a:pPr marL="0" lvl="0" indent="0" algn="l" rtl="0">
              <a:spcBef>
                <a:spcPts val="1600"/>
              </a:spcBef>
              <a:spcAft>
                <a:spcPts val="0"/>
              </a:spcAft>
              <a:buNone/>
            </a:pPr>
            <a:r>
              <a:rPr lang="en-GB" b="1">
                <a:latin typeface="Open Sans" panose="020B0606030504020204"/>
                <a:ea typeface="Open Sans" panose="020B0606030504020204"/>
                <a:cs typeface="Open Sans" panose="020B0606030504020204"/>
                <a:sym typeface="Open Sans" panose="020B0606030504020204"/>
              </a:rPr>
              <a:t>Teamwork</a:t>
            </a:r>
            <a:endParaRPr b="1">
              <a:latin typeface="Open Sans" panose="020B0606030504020204"/>
              <a:ea typeface="Open Sans" panose="020B0606030504020204"/>
              <a:cs typeface="Open Sans" panose="020B0606030504020204"/>
              <a:sym typeface="Open Sans" panose="020B0606030504020204"/>
            </a:endParaRPr>
          </a:p>
          <a:p>
            <a:pPr marL="457200" lvl="0" indent="-342900" algn="l" rtl="0">
              <a:spcBef>
                <a:spcPts val="1600"/>
              </a:spcBef>
              <a:spcAft>
                <a:spcPts val="0"/>
              </a:spcAft>
              <a:buSzPts val="1800"/>
              <a:buFont typeface="Open Sans" panose="020B0606030504020204"/>
              <a:buChar char="-"/>
            </a:pPr>
            <a:r>
              <a:rPr lang="en-GB">
                <a:latin typeface="Open Sans" panose="020B0606030504020204"/>
                <a:ea typeface="Open Sans" panose="020B0606030504020204"/>
                <a:cs typeface="Open Sans" panose="020B0606030504020204"/>
                <a:sym typeface="Open Sans" panose="020B0606030504020204"/>
              </a:rPr>
              <a:t>Able to find your teams, or willing to meet new people</a:t>
            </a:r>
            <a:endParaRPr>
              <a:latin typeface="Open Sans" panose="020B0606030504020204"/>
              <a:ea typeface="Open Sans" panose="020B0606030504020204"/>
              <a:cs typeface="Open Sans" panose="020B0606030504020204"/>
              <a:sym typeface="Open Sans" panose="020B0606030504020204"/>
            </a:endParaRPr>
          </a:p>
          <a:p>
            <a:pPr marL="0" lvl="0" indent="0" algn="l" rtl="0">
              <a:spcBef>
                <a:spcPts val="1600"/>
              </a:spcBef>
              <a:spcAft>
                <a:spcPts val="0"/>
              </a:spcAft>
              <a:buNone/>
            </a:pPr>
            <a:r>
              <a:rPr lang="en-GB" b="1">
                <a:latin typeface="Open Sans" panose="020B0606030504020204"/>
                <a:ea typeface="Open Sans" panose="020B0606030504020204"/>
                <a:cs typeface="Open Sans" panose="020B0606030504020204"/>
                <a:sym typeface="Open Sans" panose="020B0606030504020204"/>
              </a:rPr>
              <a:t>Self-Learning Capabilities</a:t>
            </a:r>
            <a:endParaRPr b="1">
              <a:latin typeface="Open Sans" panose="020B0606030504020204"/>
              <a:ea typeface="Open Sans" panose="020B0606030504020204"/>
              <a:cs typeface="Open Sans" panose="020B0606030504020204"/>
              <a:sym typeface="Open Sans" panose="020B0606030504020204"/>
            </a:endParaRPr>
          </a:p>
          <a:p>
            <a:pPr marL="457200" lvl="0" indent="-342900" algn="l" rtl="0">
              <a:spcBef>
                <a:spcPts val="1600"/>
              </a:spcBef>
              <a:spcAft>
                <a:spcPts val="0"/>
              </a:spcAft>
              <a:buSzPts val="1800"/>
              <a:buFont typeface="Open Sans" panose="020B0606030504020204"/>
              <a:buChar char="-"/>
            </a:pPr>
            <a:r>
              <a:rPr lang="en-GB">
                <a:latin typeface="Open Sans" panose="020B0606030504020204"/>
                <a:ea typeface="Open Sans" panose="020B0606030504020204"/>
                <a:cs typeface="Open Sans" panose="020B0606030504020204"/>
                <a:sym typeface="Open Sans" panose="020B0606030504020204"/>
              </a:rPr>
              <a:t>It is NOT a teaching module, so no teaching materials</a:t>
            </a:r>
            <a:endParaRPr>
              <a:latin typeface="Open Sans" panose="020B0606030504020204"/>
              <a:ea typeface="Open Sans" panose="020B0606030504020204"/>
              <a:cs typeface="Open Sans" panose="020B0606030504020204"/>
              <a:sym typeface="Open Sans" panose="020B0606030504020204"/>
            </a:endParaRPr>
          </a:p>
          <a:p>
            <a:pPr marL="457200" lvl="0" indent="-342900" algn="l" rtl="0">
              <a:spcBef>
                <a:spcPts val="0"/>
              </a:spcBef>
              <a:spcAft>
                <a:spcPts val="0"/>
              </a:spcAft>
              <a:buSzPts val="1800"/>
              <a:buFont typeface="Open Sans" panose="020B0606030504020204"/>
              <a:buChar char="-"/>
            </a:pPr>
            <a:r>
              <a:rPr lang="en-GB">
                <a:latin typeface="Open Sans" panose="020B0606030504020204"/>
                <a:ea typeface="Open Sans" panose="020B0606030504020204"/>
                <a:cs typeface="Open Sans" panose="020B0606030504020204"/>
                <a:sym typeface="Open Sans" panose="020B0606030504020204"/>
              </a:rPr>
              <a:t>Create your own materials along the way</a:t>
            </a:r>
            <a:endParaRPr>
              <a:latin typeface="Open Sans" panose="020B0606030504020204"/>
              <a:ea typeface="Open Sans" panose="020B0606030504020204"/>
              <a:cs typeface="Open Sans" panose="020B0606030504020204"/>
              <a:sym typeface="Open Sans" panose="020B0606030504020204"/>
            </a:endParaRPr>
          </a:p>
        </p:txBody>
      </p:sp>
      <p:pic>
        <p:nvPicPr>
          <p:cNvPr id="162" name="Google Shape;162;p26"/>
          <p:cNvPicPr preferRelativeResize="0"/>
          <p:nvPr/>
        </p:nvPicPr>
        <p:blipFill>
          <a:blip r:embed="rId1"/>
          <a:stretch>
            <a:fillRect/>
          </a:stretch>
        </p:blipFill>
        <p:spPr>
          <a:xfrm>
            <a:off x="7669395" y="74900"/>
            <a:ext cx="1374149" cy="856676"/>
          </a:xfrm>
          <a:prstGeom prst="rect">
            <a:avLst/>
          </a:prstGeom>
          <a:noFill/>
          <a:ln>
            <a:noFill/>
          </a:ln>
        </p:spPr>
      </p:pic>
      <p:pic>
        <p:nvPicPr>
          <p:cNvPr id="163" name="Google Shape;163;p26"/>
          <p:cNvPicPr preferRelativeResize="0"/>
          <p:nvPr/>
        </p:nvPicPr>
        <p:blipFill>
          <a:blip r:embed="rId2"/>
          <a:stretch>
            <a:fillRect/>
          </a:stretch>
        </p:blipFill>
        <p:spPr>
          <a:xfrm>
            <a:off x="4215098" y="74900"/>
            <a:ext cx="3517721" cy="856675"/>
          </a:xfrm>
          <a:prstGeom prst="rect">
            <a:avLst/>
          </a:prstGeom>
          <a:noFill/>
          <a:ln>
            <a:noFill/>
          </a:ln>
        </p:spPr>
      </p:pic>
      <p:pic>
        <p:nvPicPr>
          <p:cNvPr id="164" name="Google Shape;164;p26"/>
          <p:cNvPicPr preferRelativeResize="0"/>
          <p:nvPr/>
        </p:nvPicPr>
        <p:blipFill>
          <a:blip r:embed="rId3">
            <a:alphaModFix amt="72000"/>
          </a:blip>
          <a:stretch>
            <a:fillRect/>
          </a:stretch>
        </p:blipFill>
        <p:spPr>
          <a:xfrm>
            <a:off x="729575" y="1152475"/>
            <a:ext cx="411250" cy="411250"/>
          </a:xfrm>
          <a:prstGeom prst="rect">
            <a:avLst/>
          </a:prstGeom>
          <a:noFill/>
          <a:ln>
            <a:noFill/>
          </a:ln>
        </p:spPr>
      </p:pic>
      <p:pic>
        <p:nvPicPr>
          <p:cNvPr id="165" name="Google Shape;165;p26"/>
          <p:cNvPicPr preferRelativeResize="0"/>
          <p:nvPr/>
        </p:nvPicPr>
        <p:blipFill>
          <a:blip r:embed="rId3">
            <a:alphaModFix amt="72000"/>
          </a:blip>
          <a:stretch>
            <a:fillRect/>
          </a:stretch>
        </p:blipFill>
        <p:spPr>
          <a:xfrm>
            <a:off x="729575" y="2160500"/>
            <a:ext cx="411250" cy="411250"/>
          </a:xfrm>
          <a:prstGeom prst="rect">
            <a:avLst/>
          </a:prstGeom>
          <a:noFill/>
          <a:ln>
            <a:noFill/>
          </a:ln>
        </p:spPr>
      </p:pic>
      <p:pic>
        <p:nvPicPr>
          <p:cNvPr id="166" name="Google Shape;166;p26"/>
          <p:cNvPicPr preferRelativeResize="0"/>
          <p:nvPr/>
        </p:nvPicPr>
        <p:blipFill>
          <a:blip r:embed="rId3">
            <a:alphaModFix amt="72000"/>
          </a:blip>
          <a:stretch>
            <a:fillRect/>
          </a:stretch>
        </p:blipFill>
        <p:spPr>
          <a:xfrm>
            <a:off x="729575" y="3168525"/>
            <a:ext cx="411250" cy="411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Welcome Onboard</a:t>
            </a:r>
            <a:br>
              <a:rPr lang="en-GB" b="1">
                <a:solidFill>
                  <a:srgbClr val="434343"/>
                </a:solidFill>
                <a:latin typeface="Open Sans" panose="020B0606030504020204"/>
                <a:ea typeface="Open Sans" panose="020B0606030504020204"/>
                <a:cs typeface="Open Sans" panose="020B0606030504020204"/>
                <a:sym typeface="Open Sans" panose="020B0606030504020204"/>
              </a:rPr>
            </a:br>
            <a:r>
              <a:rPr lang="en-GB">
                <a:solidFill>
                  <a:srgbClr val="434343"/>
                </a:solidFill>
                <a:latin typeface="Open Sans" panose="020B0606030504020204"/>
                <a:ea typeface="Open Sans" panose="020B0606030504020204"/>
                <a:cs typeface="Open Sans" panose="020B0606030504020204"/>
                <a:sym typeface="Open Sans" panose="020B0606030504020204"/>
              </a:rPr>
              <a:t>NUS RoboMaster Team 2020</a:t>
            </a:r>
            <a:endParaRPr>
              <a:solidFill>
                <a:srgbClr val="434343"/>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75" name="Shape 175"/>
        <p:cNvGrpSpPr/>
        <p:nvPr/>
      </p:nvGrpSpPr>
      <p:grpSpPr>
        <a:xfrm>
          <a:off x="0" y="0"/>
          <a:ext cx="0" cy="0"/>
          <a:chOff x="0" y="0"/>
          <a:chExt cx="0" cy="0"/>
        </a:xfrm>
      </p:grpSpPr>
      <p:sp>
        <p:nvSpPr>
          <p:cNvPr id="176" name="Google Shape;176;p28"/>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People to Know</a:t>
            </a:r>
            <a:endParaRPr b="1">
              <a:solidFill>
                <a:srgbClr val="434343"/>
              </a:solidFill>
              <a:latin typeface="Open Sans" panose="020B0606030504020204"/>
              <a:ea typeface="Open Sans" panose="020B0606030504020204"/>
              <a:cs typeface="Open Sans" panose="020B0606030504020204"/>
              <a:sym typeface="Open Sans" panose="020B0606030504020204"/>
            </a:endParaRPr>
          </a:p>
        </p:txBody>
      </p:sp>
      <p:sp>
        <p:nvSpPr>
          <p:cNvPr id="177" name="Google Shape;177;p28"/>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Open Sans" panose="020B0606030504020204"/>
                <a:ea typeface="Open Sans" panose="020B0606030504020204"/>
                <a:cs typeface="Open Sans" panose="020B0606030504020204"/>
                <a:sym typeface="Open Sans" panose="020B0606030504020204"/>
              </a:rPr>
              <a:t>Brian Shohei Teo (</a:t>
            </a:r>
            <a:r>
              <a:rPr lang="en-GB" u="sng">
                <a:solidFill>
                  <a:schemeClr val="hlink"/>
                </a:solidFill>
                <a:latin typeface="Open Sans" panose="020B0606030504020204"/>
                <a:ea typeface="Open Sans" panose="020B0606030504020204"/>
                <a:cs typeface="Open Sans" panose="020B0606030504020204"/>
                <a:sym typeface="Open Sans" panose="020B0606030504020204"/>
                <a:hlinkClick r:id="rId1"/>
              </a:rPr>
              <a:t>engtsb@nus.edu.sg</a:t>
            </a:r>
            <a:r>
              <a:rPr lang="en-GB">
                <a:latin typeface="Open Sans" panose="020B0606030504020204"/>
                <a:ea typeface="Open Sans" panose="020B0606030504020204"/>
                <a:cs typeface="Open Sans" panose="020B0606030504020204"/>
                <a:sym typeface="Open Sans" panose="020B0606030504020204"/>
              </a:rPr>
              <a:t>) (part of iDP)</a:t>
            </a:r>
            <a:endParaRPr>
              <a:latin typeface="Open Sans" panose="020B0606030504020204"/>
              <a:ea typeface="Open Sans" panose="020B0606030504020204"/>
              <a:cs typeface="Open Sans" panose="020B0606030504020204"/>
              <a:sym typeface="Open Sans" panose="020B0606030504020204"/>
            </a:endParaRPr>
          </a:p>
          <a:p>
            <a:pPr marL="0" lvl="0" indent="0" algn="l" rtl="0">
              <a:spcBef>
                <a:spcPts val="1600"/>
              </a:spcBef>
              <a:spcAft>
                <a:spcPts val="0"/>
              </a:spcAft>
              <a:buNone/>
            </a:pPr>
            <a:endParaRPr>
              <a:latin typeface="Open Sans" panose="020B0606030504020204"/>
              <a:ea typeface="Open Sans" panose="020B0606030504020204"/>
              <a:cs typeface="Open Sans" panose="020B0606030504020204"/>
              <a:sym typeface="Open Sans" panose="020B0606030504020204"/>
            </a:endParaRPr>
          </a:p>
          <a:p>
            <a:pPr marL="0" lvl="0" indent="0" algn="l" rtl="0">
              <a:spcBef>
                <a:spcPts val="1600"/>
              </a:spcBef>
              <a:spcAft>
                <a:spcPts val="0"/>
              </a:spcAft>
              <a:buNone/>
            </a:pPr>
            <a:r>
              <a:rPr lang="en-GB">
                <a:latin typeface="Open Sans" panose="020B0606030504020204"/>
                <a:ea typeface="Open Sans" panose="020B0606030504020204"/>
                <a:cs typeface="Open Sans" panose="020B0606030504020204"/>
                <a:sym typeface="Open Sans" panose="020B0606030504020204"/>
              </a:rPr>
              <a:t>Cheng Huimin (</a:t>
            </a:r>
            <a:r>
              <a:rPr lang="en-GB" u="sng">
                <a:solidFill>
                  <a:schemeClr val="hlink"/>
                </a:solidFill>
                <a:latin typeface="Open Sans" panose="020B0606030504020204"/>
                <a:ea typeface="Open Sans" panose="020B0606030504020204"/>
                <a:cs typeface="Open Sans" panose="020B0606030504020204"/>
                <a:sym typeface="Open Sans" panose="020B0606030504020204"/>
                <a:hlinkClick r:id="rId2"/>
              </a:rPr>
              <a:t>tslchh@nus.edu.sg</a:t>
            </a:r>
            <a:r>
              <a:rPr lang="en-GB">
                <a:latin typeface="Open Sans" panose="020B0606030504020204"/>
                <a:ea typeface="Open Sans" panose="020B0606030504020204"/>
                <a:cs typeface="Open Sans" panose="020B0606030504020204"/>
                <a:sym typeface="Open Sans" panose="020B0606030504020204"/>
              </a:rPr>
              <a:t>) (Staff at T-Lab)</a:t>
            </a:r>
            <a:endParaRPr>
              <a:latin typeface="Open Sans" panose="020B0606030504020204"/>
              <a:ea typeface="Open Sans" panose="020B0606030504020204"/>
              <a:cs typeface="Open Sans" panose="020B0606030504020204"/>
              <a:sym typeface="Open Sans" panose="020B0606030504020204"/>
            </a:endParaRPr>
          </a:p>
          <a:p>
            <a:pPr marL="457200" lvl="0" indent="-342900" algn="l" rtl="0">
              <a:spcBef>
                <a:spcPts val="1600"/>
              </a:spcBef>
              <a:spcAft>
                <a:spcPts val="0"/>
              </a:spcAft>
              <a:buSzPts val="1800"/>
              <a:buFont typeface="Open Sans" panose="020B0606030504020204"/>
              <a:buChar char="-"/>
            </a:pPr>
            <a:r>
              <a:rPr lang="en-GB">
                <a:latin typeface="Open Sans" panose="020B0606030504020204"/>
                <a:ea typeface="Open Sans" panose="020B0606030504020204"/>
                <a:cs typeface="Open Sans" panose="020B0606030504020204"/>
                <a:sym typeface="Open Sans" panose="020B0606030504020204"/>
              </a:rPr>
              <a:t>Research Interests: Visual SLAM, Image Enhancement</a:t>
            </a:r>
            <a:endParaRPr>
              <a:latin typeface="Open Sans" panose="020B0606030504020204"/>
              <a:ea typeface="Open Sans" panose="020B0606030504020204"/>
              <a:cs typeface="Open Sans" panose="020B0606030504020204"/>
              <a:sym typeface="Open Sans" panose="020B0606030504020204"/>
            </a:endParaRPr>
          </a:p>
          <a:p>
            <a:pPr marL="0" lvl="0" indent="0" algn="l" rtl="0">
              <a:spcBef>
                <a:spcPts val="1600"/>
              </a:spcBef>
              <a:spcAft>
                <a:spcPts val="0"/>
              </a:spcAft>
              <a:buNone/>
            </a:pPr>
            <a:endParaRPr>
              <a:latin typeface="Open Sans" panose="020B0606030504020204"/>
              <a:ea typeface="Open Sans" panose="020B0606030504020204"/>
              <a:cs typeface="Open Sans" panose="020B0606030504020204"/>
              <a:sym typeface="Open Sans" panose="020B0606030504020204"/>
            </a:endParaRPr>
          </a:p>
          <a:p>
            <a:pPr marL="0" lvl="0" indent="0" algn="l" rtl="0">
              <a:spcBef>
                <a:spcPts val="1600"/>
              </a:spcBef>
              <a:spcAft>
                <a:spcPts val="1600"/>
              </a:spcAft>
              <a:buNone/>
            </a:pPr>
            <a:r>
              <a:rPr lang="en-GB">
                <a:latin typeface="Open Sans" panose="020B0606030504020204"/>
                <a:ea typeface="Open Sans" panose="020B0606030504020204"/>
                <a:cs typeface="Open Sans" panose="020B0606030504020204"/>
                <a:sym typeface="Open Sans" panose="020B0606030504020204"/>
              </a:rPr>
              <a:t>Suzanne Koh (</a:t>
            </a:r>
            <a:r>
              <a:rPr lang="en-GB" u="sng">
                <a:solidFill>
                  <a:schemeClr val="hlink"/>
                </a:solidFill>
                <a:latin typeface="Open Sans" panose="020B0606030504020204"/>
                <a:ea typeface="Open Sans" panose="020B0606030504020204"/>
                <a:cs typeface="Open Sans" panose="020B0606030504020204"/>
                <a:sym typeface="Open Sans" panose="020B0606030504020204"/>
                <a:hlinkClick r:id="rId3"/>
              </a:rPr>
              <a:t>engkohs@nus.edu.sg</a:t>
            </a:r>
            <a:r>
              <a:rPr lang="en-GB">
                <a:latin typeface="Open Sans" panose="020B0606030504020204"/>
                <a:ea typeface="Open Sans" panose="020B0606030504020204"/>
                <a:cs typeface="Open Sans" panose="020B0606030504020204"/>
                <a:sym typeface="Open Sans" panose="020B0606030504020204"/>
              </a:rPr>
              <a:t>) </a:t>
            </a:r>
            <a:br>
              <a:rPr lang="en-GB">
                <a:latin typeface="Open Sans" panose="020B0606030504020204"/>
                <a:ea typeface="Open Sans" panose="020B0606030504020204"/>
                <a:cs typeface="Open Sans" panose="020B0606030504020204"/>
                <a:sym typeface="Open Sans" panose="020B0606030504020204"/>
              </a:rPr>
            </a:br>
            <a:r>
              <a:rPr lang="en-GB">
                <a:latin typeface="Open Sans" panose="020B0606030504020204"/>
                <a:ea typeface="Open Sans" panose="020B0606030504020204"/>
                <a:cs typeface="Open Sans" panose="020B0606030504020204"/>
                <a:sym typeface="Open Sans" panose="020B0606030504020204"/>
              </a:rPr>
              <a:t>(Staff at Office of Student Life, Alumni &amp; Development)</a:t>
            </a:r>
            <a:endParaRPr>
              <a:latin typeface="Open Sans" panose="020B0606030504020204"/>
              <a:ea typeface="Open Sans" panose="020B0606030504020204"/>
              <a:cs typeface="Open Sans" panose="020B0606030504020204"/>
              <a:sym typeface="Open Sans" panose="020B0606030504020204"/>
            </a:endParaRPr>
          </a:p>
        </p:txBody>
      </p:sp>
      <p:pic>
        <p:nvPicPr>
          <p:cNvPr id="178" name="Google Shape;178;p28"/>
          <p:cNvPicPr preferRelativeResize="0"/>
          <p:nvPr/>
        </p:nvPicPr>
        <p:blipFill>
          <a:blip r:embed="rId4"/>
          <a:stretch>
            <a:fillRect/>
          </a:stretch>
        </p:blipFill>
        <p:spPr>
          <a:xfrm>
            <a:off x="7669395" y="74900"/>
            <a:ext cx="1374149" cy="856676"/>
          </a:xfrm>
          <a:prstGeom prst="rect">
            <a:avLst/>
          </a:prstGeom>
          <a:noFill/>
          <a:ln>
            <a:noFill/>
          </a:ln>
        </p:spPr>
      </p:pic>
      <p:pic>
        <p:nvPicPr>
          <p:cNvPr id="179" name="Google Shape;179;p28"/>
          <p:cNvPicPr preferRelativeResize="0"/>
          <p:nvPr/>
        </p:nvPicPr>
        <p:blipFill>
          <a:blip r:embed="rId5"/>
          <a:stretch>
            <a:fillRect/>
          </a:stretch>
        </p:blipFill>
        <p:spPr>
          <a:xfrm>
            <a:off x="4215098" y="74900"/>
            <a:ext cx="3517721" cy="856675"/>
          </a:xfrm>
          <a:prstGeom prst="rect">
            <a:avLst/>
          </a:prstGeom>
          <a:noFill/>
          <a:ln>
            <a:noFill/>
          </a:ln>
        </p:spPr>
      </p:pic>
      <p:pic>
        <p:nvPicPr>
          <p:cNvPr id="180" name="Google Shape;180;p28"/>
          <p:cNvPicPr preferRelativeResize="0"/>
          <p:nvPr/>
        </p:nvPicPr>
        <p:blipFill>
          <a:blip r:embed="rId6"/>
          <a:stretch>
            <a:fillRect/>
          </a:stretch>
        </p:blipFill>
        <p:spPr>
          <a:xfrm>
            <a:off x="6823748" y="862775"/>
            <a:ext cx="909075" cy="965375"/>
          </a:xfrm>
          <a:prstGeom prst="rect">
            <a:avLst/>
          </a:prstGeom>
          <a:noFill/>
          <a:ln>
            <a:noFill/>
          </a:ln>
        </p:spPr>
      </p:pic>
      <p:pic>
        <p:nvPicPr>
          <p:cNvPr id="181" name="Google Shape;181;p28"/>
          <p:cNvPicPr preferRelativeResize="0"/>
          <p:nvPr/>
        </p:nvPicPr>
        <p:blipFill>
          <a:blip r:embed="rId7"/>
          <a:stretch>
            <a:fillRect/>
          </a:stretch>
        </p:blipFill>
        <p:spPr>
          <a:xfrm>
            <a:off x="6823750" y="2117213"/>
            <a:ext cx="909075" cy="909075"/>
          </a:xfrm>
          <a:prstGeom prst="rect">
            <a:avLst/>
          </a:prstGeom>
          <a:noFill/>
          <a:ln>
            <a:noFill/>
          </a:ln>
        </p:spPr>
      </p:pic>
      <p:pic>
        <p:nvPicPr>
          <p:cNvPr id="182" name="Google Shape;182;p28"/>
          <p:cNvPicPr preferRelativeResize="0"/>
          <p:nvPr/>
        </p:nvPicPr>
        <p:blipFill>
          <a:blip r:embed="rId8"/>
          <a:stretch>
            <a:fillRect/>
          </a:stretch>
        </p:blipFill>
        <p:spPr>
          <a:xfrm>
            <a:off x="6880475" y="3616200"/>
            <a:ext cx="909075" cy="9028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86" name="Shape 186"/>
        <p:cNvGrpSpPr/>
        <p:nvPr/>
      </p:nvGrpSpPr>
      <p:grpSpPr>
        <a:xfrm>
          <a:off x="0" y="0"/>
          <a:ext cx="0" cy="0"/>
          <a:chOff x="0" y="0"/>
          <a:chExt cx="0" cy="0"/>
        </a:xfrm>
      </p:grpSpPr>
      <p:sp>
        <p:nvSpPr>
          <p:cNvPr id="187" name="Google Shape;187;p29"/>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Goals of Today</a:t>
            </a:r>
            <a:endParaRPr b="1">
              <a:solidFill>
                <a:srgbClr val="434343"/>
              </a:solidFill>
              <a:latin typeface="Open Sans" panose="020B0606030504020204"/>
              <a:ea typeface="Open Sans" panose="020B0606030504020204"/>
              <a:cs typeface="Open Sans" panose="020B0606030504020204"/>
              <a:sym typeface="Open Sans" panose="020B0606030504020204"/>
            </a:endParaRPr>
          </a:p>
        </p:txBody>
      </p:sp>
      <p:sp>
        <p:nvSpPr>
          <p:cNvPr id="188" name="Google Shape;188;p29"/>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Open Sans" panose="020B0606030504020204"/>
                <a:ea typeface="Open Sans" panose="020B0606030504020204"/>
                <a:cs typeface="Open Sans" panose="020B0606030504020204"/>
                <a:sym typeface="Open Sans" panose="020B0606030504020204"/>
              </a:rPr>
              <a:t>What is Robomaster?</a:t>
            </a:r>
            <a:endParaRPr>
              <a:latin typeface="Open Sans" panose="020B0606030504020204"/>
              <a:ea typeface="Open Sans" panose="020B0606030504020204"/>
              <a:cs typeface="Open Sans" panose="020B0606030504020204"/>
              <a:sym typeface="Open Sans" panose="020B0606030504020204"/>
            </a:endParaRPr>
          </a:p>
          <a:p>
            <a:pPr marL="0" lvl="0" indent="0" algn="l" rtl="0">
              <a:spcBef>
                <a:spcPts val="1600"/>
              </a:spcBef>
              <a:spcAft>
                <a:spcPts val="0"/>
              </a:spcAft>
              <a:buNone/>
            </a:pPr>
            <a:r>
              <a:rPr lang="en-GB">
                <a:latin typeface="Open Sans" panose="020B0606030504020204"/>
                <a:ea typeface="Open Sans" panose="020B0606030504020204"/>
                <a:cs typeface="Open Sans" panose="020B0606030504020204"/>
                <a:sym typeface="Open Sans" panose="020B0606030504020204"/>
              </a:rPr>
              <a:t>Who do I work with?</a:t>
            </a:r>
            <a:endParaRPr>
              <a:latin typeface="Open Sans" panose="020B0606030504020204"/>
              <a:ea typeface="Open Sans" panose="020B0606030504020204"/>
              <a:cs typeface="Open Sans" panose="020B0606030504020204"/>
              <a:sym typeface="Open Sans" panose="020B0606030504020204"/>
            </a:endParaRPr>
          </a:p>
          <a:p>
            <a:pPr marL="0" lvl="0" indent="0" algn="l" rtl="0">
              <a:spcBef>
                <a:spcPts val="1600"/>
              </a:spcBef>
              <a:spcAft>
                <a:spcPts val="0"/>
              </a:spcAft>
              <a:buNone/>
            </a:pPr>
            <a:r>
              <a:rPr lang="en-GB">
                <a:latin typeface="Open Sans" panose="020B0606030504020204"/>
                <a:ea typeface="Open Sans" panose="020B0606030504020204"/>
                <a:cs typeface="Open Sans" panose="020B0606030504020204"/>
                <a:sym typeface="Open Sans" panose="020B0606030504020204"/>
              </a:rPr>
              <a:t>What do I need to do?</a:t>
            </a:r>
            <a:endParaRPr>
              <a:latin typeface="Open Sans" panose="020B0606030504020204"/>
              <a:ea typeface="Open Sans" panose="020B0606030504020204"/>
              <a:cs typeface="Open Sans" panose="020B0606030504020204"/>
              <a:sym typeface="Open Sans" panose="020B0606030504020204"/>
            </a:endParaRPr>
          </a:p>
          <a:p>
            <a:pPr marL="0" lvl="0" indent="0" algn="l" rtl="0">
              <a:spcBef>
                <a:spcPts val="1600"/>
              </a:spcBef>
              <a:spcAft>
                <a:spcPts val="1600"/>
              </a:spcAft>
              <a:buNone/>
            </a:pPr>
            <a:endParaRPr>
              <a:latin typeface="Open Sans" panose="020B0606030504020204"/>
              <a:ea typeface="Open Sans" panose="020B0606030504020204"/>
              <a:cs typeface="Open Sans" panose="020B0606030504020204"/>
              <a:sym typeface="Open Sans" panose="020B0606030504020204"/>
            </a:endParaRPr>
          </a:p>
        </p:txBody>
      </p:sp>
      <p:pic>
        <p:nvPicPr>
          <p:cNvPr id="189" name="Google Shape;189;p29"/>
          <p:cNvPicPr preferRelativeResize="0"/>
          <p:nvPr/>
        </p:nvPicPr>
        <p:blipFill>
          <a:blip r:embed="rId1"/>
          <a:stretch>
            <a:fillRect/>
          </a:stretch>
        </p:blipFill>
        <p:spPr>
          <a:xfrm>
            <a:off x="7669395" y="74900"/>
            <a:ext cx="1374149" cy="856676"/>
          </a:xfrm>
          <a:prstGeom prst="rect">
            <a:avLst/>
          </a:prstGeom>
          <a:noFill/>
          <a:ln>
            <a:noFill/>
          </a:ln>
        </p:spPr>
      </p:pic>
      <p:pic>
        <p:nvPicPr>
          <p:cNvPr id="190" name="Google Shape;190;p29"/>
          <p:cNvPicPr preferRelativeResize="0"/>
          <p:nvPr/>
        </p:nvPicPr>
        <p:blipFill>
          <a:blip r:embed="rId2"/>
          <a:stretch>
            <a:fillRect/>
          </a:stretch>
        </p:blipFill>
        <p:spPr>
          <a:xfrm>
            <a:off x="4215098" y="74900"/>
            <a:ext cx="3517721" cy="856675"/>
          </a:xfrm>
          <a:prstGeom prst="rect">
            <a:avLst/>
          </a:prstGeom>
          <a:noFill/>
          <a:ln>
            <a:noFill/>
          </a:ln>
        </p:spPr>
      </p:pic>
      <p:pic>
        <p:nvPicPr>
          <p:cNvPr id="191" name="Google Shape;191;p29"/>
          <p:cNvPicPr preferRelativeResize="0"/>
          <p:nvPr/>
        </p:nvPicPr>
        <p:blipFill>
          <a:blip r:embed="rId3"/>
          <a:stretch>
            <a:fillRect/>
          </a:stretch>
        </p:blipFill>
        <p:spPr>
          <a:xfrm>
            <a:off x="770400" y="2990900"/>
            <a:ext cx="3017526" cy="1948025"/>
          </a:xfrm>
          <a:prstGeom prst="rect">
            <a:avLst/>
          </a:prstGeom>
          <a:noFill/>
          <a:ln>
            <a:noFill/>
          </a:ln>
        </p:spPr>
      </p:pic>
      <p:pic>
        <p:nvPicPr>
          <p:cNvPr id="192" name="Google Shape;192;p29"/>
          <p:cNvPicPr preferRelativeResize="0"/>
          <p:nvPr/>
        </p:nvPicPr>
        <p:blipFill>
          <a:blip r:embed="rId4"/>
          <a:stretch>
            <a:fillRect/>
          </a:stretch>
        </p:blipFill>
        <p:spPr>
          <a:xfrm>
            <a:off x="4874750" y="1017725"/>
            <a:ext cx="3752850" cy="2390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96" name="Shape 196"/>
        <p:cNvGrpSpPr/>
        <p:nvPr/>
      </p:nvGrpSpPr>
      <p:grpSpPr>
        <a:xfrm>
          <a:off x="0" y="0"/>
          <a:ext cx="0" cy="0"/>
          <a:chOff x="0" y="0"/>
          <a:chExt cx="0" cy="0"/>
        </a:xfrm>
      </p:grpSpPr>
      <p:sp>
        <p:nvSpPr>
          <p:cNvPr id="197" name="Google Shape;197;p30"/>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Rules video</a:t>
            </a:r>
            <a:endParaRPr b="1">
              <a:solidFill>
                <a:srgbClr val="434343"/>
              </a:solidFill>
              <a:latin typeface="Open Sans" panose="020B0606030504020204"/>
              <a:ea typeface="Open Sans" panose="020B0606030504020204"/>
              <a:cs typeface="Open Sans" panose="020B0606030504020204"/>
              <a:sym typeface="Open Sans" panose="020B0606030504020204"/>
            </a:endParaRPr>
          </a:p>
        </p:txBody>
      </p:sp>
      <p:pic>
        <p:nvPicPr>
          <p:cNvPr id="198" name="Google Shape;198;p30"/>
          <p:cNvPicPr preferRelativeResize="0"/>
          <p:nvPr/>
        </p:nvPicPr>
        <p:blipFill>
          <a:blip r:embed="rId1"/>
          <a:stretch>
            <a:fillRect/>
          </a:stretch>
        </p:blipFill>
        <p:spPr>
          <a:xfrm>
            <a:off x="7669395" y="74900"/>
            <a:ext cx="1374149" cy="856676"/>
          </a:xfrm>
          <a:prstGeom prst="rect">
            <a:avLst/>
          </a:prstGeom>
          <a:noFill/>
          <a:ln>
            <a:noFill/>
          </a:ln>
        </p:spPr>
      </p:pic>
      <p:pic>
        <p:nvPicPr>
          <p:cNvPr id="199" name="Google Shape;199;p30"/>
          <p:cNvPicPr preferRelativeResize="0"/>
          <p:nvPr/>
        </p:nvPicPr>
        <p:blipFill>
          <a:blip r:embed="rId2"/>
          <a:stretch>
            <a:fillRect/>
          </a:stretch>
        </p:blipFill>
        <p:spPr>
          <a:xfrm>
            <a:off x="4215098" y="74900"/>
            <a:ext cx="3517721" cy="856675"/>
          </a:xfrm>
          <a:prstGeom prst="rect">
            <a:avLst/>
          </a:prstGeom>
          <a:noFill/>
          <a:ln>
            <a:noFill/>
          </a:ln>
        </p:spPr>
      </p:pic>
      <p:pic>
        <p:nvPicPr>
          <p:cNvPr id="200" name="Google Shape;200;p30" title="[English]RM2019final rule video.mov">
            <a:hlinkClick r:id="rId3"/>
          </p:cNvPr>
          <p:cNvPicPr preferRelativeResize="0"/>
          <p:nvPr/>
        </p:nvPicPr>
        <p:blipFill>
          <a:blip r:embed="rId4"/>
          <a:stretch>
            <a:fillRect/>
          </a:stretch>
        </p:blipFill>
        <p:spPr>
          <a:xfrm>
            <a:off x="1069950" y="1134825"/>
            <a:ext cx="6792845" cy="3820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204" name="Shape 204"/>
        <p:cNvGrpSpPr/>
        <p:nvPr/>
      </p:nvGrpSpPr>
      <p:grpSpPr>
        <a:xfrm>
          <a:off x="0" y="0"/>
          <a:ext cx="0" cy="0"/>
          <a:chOff x="0" y="0"/>
          <a:chExt cx="0" cy="0"/>
        </a:xfrm>
      </p:grpSpPr>
      <p:sp>
        <p:nvSpPr>
          <p:cNvPr id="205" name="Google Shape;205;p31"/>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Main video</a:t>
            </a:r>
            <a:endParaRPr b="1">
              <a:solidFill>
                <a:srgbClr val="434343"/>
              </a:solidFill>
              <a:latin typeface="Open Sans" panose="020B0606030504020204"/>
              <a:ea typeface="Open Sans" panose="020B0606030504020204"/>
              <a:cs typeface="Open Sans" panose="020B0606030504020204"/>
              <a:sym typeface="Open Sans" panose="020B0606030504020204"/>
            </a:endParaRPr>
          </a:p>
        </p:txBody>
      </p:sp>
      <p:pic>
        <p:nvPicPr>
          <p:cNvPr id="206" name="Google Shape;206;p31"/>
          <p:cNvPicPr preferRelativeResize="0"/>
          <p:nvPr/>
        </p:nvPicPr>
        <p:blipFill>
          <a:blip r:embed="rId1"/>
          <a:stretch>
            <a:fillRect/>
          </a:stretch>
        </p:blipFill>
        <p:spPr>
          <a:xfrm>
            <a:off x="7669395" y="74900"/>
            <a:ext cx="1374149" cy="856676"/>
          </a:xfrm>
          <a:prstGeom prst="rect">
            <a:avLst/>
          </a:prstGeom>
          <a:noFill/>
          <a:ln>
            <a:noFill/>
          </a:ln>
        </p:spPr>
      </p:pic>
      <p:pic>
        <p:nvPicPr>
          <p:cNvPr id="207" name="Google Shape;207;p31"/>
          <p:cNvPicPr preferRelativeResize="0"/>
          <p:nvPr/>
        </p:nvPicPr>
        <p:blipFill>
          <a:blip r:embed="rId2"/>
          <a:stretch>
            <a:fillRect/>
          </a:stretch>
        </p:blipFill>
        <p:spPr>
          <a:xfrm>
            <a:off x="4215098" y="74900"/>
            <a:ext cx="3517721" cy="856675"/>
          </a:xfrm>
          <a:prstGeom prst="rect">
            <a:avLst/>
          </a:prstGeom>
          <a:noFill/>
          <a:ln>
            <a:noFill/>
          </a:ln>
        </p:spPr>
      </p:pic>
      <p:pic>
        <p:nvPicPr>
          <p:cNvPr id="208" name="Google Shape;208;p31">
            <a:hlinkClick r:id="rId3"/>
          </p:cNvPr>
          <p:cNvPicPr preferRelativeResize="0"/>
          <p:nvPr/>
        </p:nvPicPr>
        <p:blipFill>
          <a:blip r:embed="rId4"/>
          <a:stretch>
            <a:fillRect/>
          </a:stretch>
        </p:blipFill>
        <p:spPr>
          <a:xfrm>
            <a:off x="1069950" y="1017725"/>
            <a:ext cx="6840968" cy="38209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61" name="Shape 61"/>
        <p:cNvGrpSpPr/>
        <p:nvPr/>
      </p:nvGrpSpPr>
      <p:grpSpPr>
        <a:xfrm>
          <a:off x="0" y="0"/>
          <a:ext cx="0" cy="0"/>
          <a:chOff x="0" y="0"/>
          <a:chExt cx="0" cy="0"/>
        </a:xfrm>
      </p:grpSpPr>
      <p:sp>
        <p:nvSpPr>
          <p:cNvPr id="62" name="Google Shape;62;p14"/>
          <p:cNvSpPr txBox="1"/>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p>
        </p:txBody>
      </p:sp>
      <p:sp>
        <p:nvSpPr>
          <p:cNvPr id="63" name="Google Shape;63;p14"/>
          <p:cNvSpPr txBox="1"/>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p>
        </p:txBody>
      </p:sp>
      <p:pic>
        <p:nvPicPr>
          <p:cNvPr id="64" name="Google Shape;64;p14" title="1min英文总宣新落版.mov">
            <a:hlinkClick r:id="rId1"/>
          </p:cNvPr>
          <p:cNvPicPr preferRelativeResize="0"/>
          <p:nvPr/>
        </p:nvPicPr>
        <p:blipFill>
          <a:blip r:embed="rId2"/>
          <a:stretch>
            <a:fill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000">
        <p:fade thruBlk="1"/>
      </p:transition>
    </mc:Choice>
    <mc:Fallback>
      <p:transition spd="slow">
        <p:fade thruBlk="1"/>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212" name="Shape 212"/>
        <p:cNvGrpSpPr/>
        <p:nvPr/>
      </p:nvGrpSpPr>
      <p:grpSpPr>
        <a:xfrm>
          <a:off x="0" y="0"/>
          <a:ext cx="0" cy="0"/>
          <a:chOff x="0" y="0"/>
          <a:chExt cx="0" cy="0"/>
        </a:xfrm>
      </p:grpSpPr>
      <p:sp>
        <p:nvSpPr>
          <p:cNvPr id="213" name="Google Shape;213;p32"/>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Robots in Use</a:t>
            </a:r>
            <a:endParaRPr b="1">
              <a:solidFill>
                <a:srgbClr val="434343"/>
              </a:solidFill>
              <a:latin typeface="Open Sans" panose="020B0606030504020204"/>
              <a:ea typeface="Open Sans" panose="020B0606030504020204"/>
              <a:cs typeface="Open Sans" panose="020B0606030504020204"/>
              <a:sym typeface="Open Sans" panose="020B0606030504020204"/>
            </a:endParaRPr>
          </a:p>
        </p:txBody>
      </p:sp>
      <p:pic>
        <p:nvPicPr>
          <p:cNvPr id="214" name="Google Shape;214;p32"/>
          <p:cNvPicPr preferRelativeResize="0"/>
          <p:nvPr/>
        </p:nvPicPr>
        <p:blipFill>
          <a:blip r:embed="rId1"/>
          <a:stretch>
            <a:fillRect/>
          </a:stretch>
        </p:blipFill>
        <p:spPr>
          <a:xfrm>
            <a:off x="7669395" y="74900"/>
            <a:ext cx="1374149" cy="856676"/>
          </a:xfrm>
          <a:prstGeom prst="rect">
            <a:avLst/>
          </a:prstGeom>
          <a:noFill/>
          <a:ln>
            <a:noFill/>
          </a:ln>
        </p:spPr>
      </p:pic>
      <p:pic>
        <p:nvPicPr>
          <p:cNvPr id="215" name="Google Shape;215;p32"/>
          <p:cNvPicPr preferRelativeResize="0"/>
          <p:nvPr/>
        </p:nvPicPr>
        <p:blipFill>
          <a:blip r:embed="rId2"/>
          <a:stretch>
            <a:fillRect/>
          </a:stretch>
        </p:blipFill>
        <p:spPr>
          <a:xfrm>
            <a:off x="4215098" y="74900"/>
            <a:ext cx="3517721" cy="856675"/>
          </a:xfrm>
          <a:prstGeom prst="rect">
            <a:avLst/>
          </a:prstGeom>
          <a:noFill/>
          <a:ln>
            <a:noFill/>
          </a:ln>
        </p:spPr>
      </p:pic>
      <p:pic>
        <p:nvPicPr>
          <p:cNvPr id="216" name="Google Shape;216;p32"/>
          <p:cNvPicPr preferRelativeResize="0"/>
          <p:nvPr/>
        </p:nvPicPr>
        <p:blipFill rotWithShape="1">
          <a:blip r:embed="rId3"/>
          <a:srcRect l="9002" t="11928" r="57975" b="4009"/>
          <a:stretch>
            <a:fillRect/>
          </a:stretch>
        </p:blipFill>
        <p:spPr>
          <a:xfrm>
            <a:off x="311700" y="1089375"/>
            <a:ext cx="5516554" cy="3949749"/>
          </a:xfrm>
          <a:prstGeom prst="rect">
            <a:avLst/>
          </a:prstGeom>
          <a:noFill/>
          <a:ln>
            <a:noFill/>
          </a:ln>
        </p:spPr>
      </p:pic>
      <p:pic>
        <p:nvPicPr>
          <p:cNvPr id="217" name="Google Shape;217;p32"/>
          <p:cNvPicPr preferRelativeResize="0"/>
          <p:nvPr/>
        </p:nvPicPr>
        <p:blipFill>
          <a:blip r:embed="rId4"/>
          <a:stretch>
            <a:fillRect/>
          </a:stretch>
        </p:blipFill>
        <p:spPr>
          <a:xfrm>
            <a:off x="6190269" y="1070038"/>
            <a:ext cx="2562431" cy="3988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221" name="Shape 221"/>
        <p:cNvGrpSpPr/>
        <p:nvPr/>
      </p:nvGrpSpPr>
      <p:grpSpPr>
        <a:xfrm>
          <a:off x="0" y="0"/>
          <a:ext cx="0" cy="0"/>
          <a:chOff x="0" y="0"/>
          <a:chExt cx="0" cy="0"/>
        </a:xfrm>
      </p:grpSpPr>
      <p:sp>
        <p:nvSpPr>
          <p:cNvPr id="222" name="Google Shape;222;p33"/>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Field</a:t>
            </a:r>
            <a:endParaRPr b="1">
              <a:solidFill>
                <a:srgbClr val="434343"/>
              </a:solidFill>
              <a:latin typeface="Open Sans" panose="020B0606030504020204"/>
              <a:ea typeface="Open Sans" panose="020B0606030504020204"/>
              <a:cs typeface="Open Sans" panose="020B0606030504020204"/>
              <a:sym typeface="Open Sans" panose="020B0606030504020204"/>
            </a:endParaRPr>
          </a:p>
        </p:txBody>
      </p:sp>
      <p:pic>
        <p:nvPicPr>
          <p:cNvPr id="223" name="Google Shape;223;p33"/>
          <p:cNvPicPr preferRelativeResize="0"/>
          <p:nvPr/>
        </p:nvPicPr>
        <p:blipFill>
          <a:blip r:embed="rId1"/>
          <a:stretch>
            <a:fillRect/>
          </a:stretch>
        </p:blipFill>
        <p:spPr>
          <a:xfrm>
            <a:off x="7669395" y="74900"/>
            <a:ext cx="1374149" cy="856676"/>
          </a:xfrm>
          <a:prstGeom prst="rect">
            <a:avLst/>
          </a:prstGeom>
          <a:noFill/>
          <a:ln>
            <a:noFill/>
          </a:ln>
        </p:spPr>
      </p:pic>
      <p:pic>
        <p:nvPicPr>
          <p:cNvPr id="224" name="Google Shape;224;p33"/>
          <p:cNvPicPr preferRelativeResize="0"/>
          <p:nvPr/>
        </p:nvPicPr>
        <p:blipFill>
          <a:blip r:embed="rId2"/>
          <a:stretch>
            <a:fillRect/>
          </a:stretch>
        </p:blipFill>
        <p:spPr>
          <a:xfrm>
            <a:off x="4215098" y="74900"/>
            <a:ext cx="3517721" cy="856675"/>
          </a:xfrm>
          <a:prstGeom prst="rect">
            <a:avLst/>
          </a:prstGeom>
          <a:noFill/>
          <a:ln>
            <a:noFill/>
          </a:ln>
        </p:spPr>
      </p:pic>
      <p:pic>
        <p:nvPicPr>
          <p:cNvPr id="225" name="Google Shape;225;p33"/>
          <p:cNvPicPr preferRelativeResize="0"/>
          <p:nvPr/>
        </p:nvPicPr>
        <p:blipFill>
          <a:blip r:embed="rId3"/>
          <a:stretch>
            <a:fillRect/>
          </a:stretch>
        </p:blipFill>
        <p:spPr>
          <a:xfrm>
            <a:off x="991588" y="1130300"/>
            <a:ext cx="7160832" cy="3820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229" name="Shape 229"/>
        <p:cNvGrpSpPr/>
        <p:nvPr/>
      </p:nvGrpSpPr>
      <p:grpSpPr>
        <a:xfrm>
          <a:off x="0" y="0"/>
          <a:ext cx="0" cy="0"/>
          <a:chOff x="0" y="0"/>
          <a:chExt cx="0" cy="0"/>
        </a:xfrm>
      </p:grpSpPr>
      <p:sp>
        <p:nvSpPr>
          <p:cNvPr id="230" name="Google Shape;230;p34"/>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Timeline</a:t>
            </a:r>
            <a:endParaRPr b="1">
              <a:solidFill>
                <a:srgbClr val="434343"/>
              </a:solidFill>
              <a:latin typeface="Open Sans" panose="020B0606030504020204"/>
              <a:ea typeface="Open Sans" panose="020B0606030504020204"/>
              <a:cs typeface="Open Sans" panose="020B0606030504020204"/>
              <a:sym typeface="Open Sans" panose="020B0606030504020204"/>
            </a:endParaRPr>
          </a:p>
        </p:txBody>
      </p:sp>
      <p:pic>
        <p:nvPicPr>
          <p:cNvPr id="231" name="Google Shape;231;p34"/>
          <p:cNvPicPr preferRelativeResize="0"/>
          <p:nvPr/>
        </p:nvPicPr>
        <p:blipFill>
          <a:blip r:embed="rId1"/>
          <a:stretch>
            <a:fillRect/>
          </a:stretch>
        </p:blipFill>
        <p:spPr>
          <a:xfrm>
            <a:off x="7669395" y="74900"/>
            <a:ext cx="1374149" cy="856676"/>
          </a:xfrm>
          <a:prstGeom prst="rect">
            <a:avLst/>
          </a:prstGeom>
          <a:noFill/>
          <a:ln>
            <a:noFill/>
          </a:ln>
        </p:spPr>
      </p:pic>
      <p:pic>
        <p:nvPicPr>
          <p:cNvPr id="232" name="Google Shape;232;p34"/>
          <p:cNvPicPr preferRelativeResize="0"/>
          <p:nvPr/>
        </p:nvPicPr>
        <p:blipFill>
          <a:blip r:embed="rId2"/>
          <a:stretch>
            <a:fillRect/>
          </a:stretch>
        </p:blipFill>
        <p:spPr>
          <a:xfrm>
            <a:off x="4215098" y="74900"/>
            <a:ext cx="3517721" cy="856675"/>
          </a:xfrm>
          <a:prstGeom prst="rect">
            <a:avLst/>
          </a:prstGeom>
          <a:noFill/>
          <a:ln>
            <a:noFill/>
          </a:ln>
        </p:spPr>
      </p:pic>
      <p:pic>
        <p:nvPicPr>
          <p:cNvPr id="233" name="Google Shape;233;p34"/>
          <p:cNvPicPr preferRelativeResize="0"/>
          <p:nvPr/>
        </p:nvPicPr>
        <p:blipFill>
          <a:blip r:embed="rId3"/>
          <a:stretch>
            <a:fillRect/>
          </a:stretch>
        </p:blipFill>
        <p:spPr>
          <a:xfrm>
            <a:off x="1377750" y="1058650"/>
            <a:ext cx="6355064" cy="3820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237" name="Shape 237"/>
        <p:cNvGrpSpPr/>
        <p:nvPr/>
      </p:nvGrpSpPr>
      <p:grpSpPr>
        <a:xfrm>
          <a:off x="0" y="0"/>
          <a:ext cx="0" cy="0"/>
          <a:chOff x="0" y="0"/>
          <a:chExt cx="0" cy="0"/>
        </a:xfrm>
      </p:grpSpPr>
      <p:sp>
        <p:nvSpPr>
          <p:cNvPr id="238" name="Google Shape;238;p35"/>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Open Sans" panose="020B0606030504020204"/>
                <a:ea typeface="Open Sans" panose="020B0606030504020204"/>
                <a:cs typeface="Open Sans" panose="020B0606030504020204"/>
                <a:sym typeface="Open Sans" panose="020B0606030504020204"/>
              </a:rPr>
              <a:t>Assignment</a:t>
            </a:r>
            <a:endParaRPr b="1">
              <a:latin typeface="Open Sans" panose="020B0606030504020204"/>
              <a:ea typeface="Open Sans" panose="020B0606030504020204"/>
              <a:cs typeface="Open Sans" panose="020B0606030504020204"/>
              <a:sym typeface="Open Sans" panose="020B0606030504020204"/>
            </a:endParaRPr>
          </a:p>
        </p:txBody>
      </p:sp>
      <p:sp>
        <p:nvSpPr>
          <p:cNvPr id="239" name="Google Shape;239;p35"/>
          <p:cNvSpPr txBox="1"/>
          <p:nvPr>
            <p:ph type="body" idx="1"/>
          </p:nvPr>
        </p:nvSpPr>
        <p:spPr>
          <a:xfrm>
            <a:off x="311700" y="1152475"/>
            <a:ext cx="8520600" cy="36420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Open Sans" panose="020B0606030504020204"/>
              <a:buAutoNum type="arabicPeriod"/>
            </a:pPr>
            <a:r>
              <a:rPr lang="en-GB" sz="2000" b="1">
                <a:latin typeface="Open Sans" panose="020B0606030504020204"/>
                <a:ea typeface="Open Sans" panose="020B0606030504020204"/>
                <a:cs typeface="Open Sans" panose="020B0606030504020204"/>
                <a:sym typeface="Open Sans" panose="020B0606030504020204"/>
              </a:rPr>
              <a:t>Form Teams of 3~5 (Core Team)</a:t>
            </a:r>
            <a:endParaRPr sz="2000" b="1">
              <a:latin typeface="Open Sans" panose="020B0606030504020204"/>
              <a:ea typeface="Open Sans" panose="020B0606030504020204"/>
              <a:cs typeface="Open Sans" panose="020B0606030504020204"/>
              <a:sym typeface="Open Sans" panose="020B0606030504020204"/>
            </a:endParaRPr>
          </a:p>
          <a:p>
            <a:pPr marL="914400" lvl="1" indent="-342900" algn="l" rtl="0">
              <a:spcBef>
                <a:spcPts val="0"/>
              </a:spcBef>
              <a:spcAft>
                <a:spcPts val="0"/>
              </a:spcAft>
              <a:buSzPts val="1800"/>
              <a:buFont typeface="Open Sans" panose="020B0606030504020204"/>
              <a:buAutoNum type="alphaLcPeriod"/>
            </a:pPr>
            <a:r>
              <a:rPr lang="en-GB" sz="1800">
                <a:latin typeface="Open Sans" panose="020B0606030504020204"/>
                <a:ea typeface="Open Sans" panose="020B0606030504020204"/>
                <a:cs typeface="Open Sans" panose="020B0606030504020204"/>
                <a:sym typeface="Open Sans" panose="020B0606030504020204"/>
              </a:rPr>
              <a:t>Registration form (personal particulars), submit by email</a:t>
            </a:r>
            <a:endParaRPr sz="1800">
              <a:latin typeface="Open Sans" panose="020B0606030504020204"/>
              <a:ea typeface="Open Sans" panose="020B0606030504020204"/>
              <a:cs typeface="Open Sans" panose="020B0606030504020204"/>
              <a:sym typeface="Open Sans" panose="020B0606030504020204"/>
            </a:endParaRPr>
          </a:p>
          <a:p>
            <a:pPr marL="914400" lvl="1" indent="-342900" algn="l" rtl="0">
              <a:spcBef>
                <a:spcPts val="0"/>
              </a:spcBef>
              <a:spcAft>
                <a:spcPts val="0"/>
              </a:spcAft>
              <a:buSzPts val="1800"/>
              <a:buFont typeface="Open Sans" panose="020B0606030504020204"/>
              <a:buAutoNum type="alphaLcPeriod"/>
            </a:pPr>
            <a:r>
              <a:rPr lang="en-GB" sz="1800">
                <a:latin typeface="Open Sans" panose="020B0606030504020204"/>
                <a:ea typeface="Open Sans" panose="020B0606030504020204"/>
                <a:cs typeface="Open Sans" panose="020B0606030504020204"/>
                <a:sym typeface="Open Sans" panose="020B0606030504020204"/>
              </a:rPr>
              <a:t>Team could recruit more people after October</a:t>
            </a:r>
            <a:br>
              <a:rPr lang="en-GB" sz="1800" b="1">
                <a:latin typeface="Open Sans" panose="020B0606030504020204"/>
                <a:ea typeface="Open Sans" panose="020B0606030504020204"/>
                <a:cs typeface="Open Sans" panose="020B0606030504020204"/>
                <a:sym typeface="Open Sans" panose="020B0606030504020204"/>
              </a:rPr>
            </a:br>
            <a:endParaRPr sz="1600">
              <a:latin typeface="Open Sans" panose="020B0606030504020204"/>
              <a:ea typeface="Open Sans" panose="020B0606030504020204"/>
              <a:cs typeface="Open Sans" panose="020B0606030504020204"/>
              <a:sym typeface="Open Sans" panose="020B0606030504020204"/>
            </a:endParaRPr>
          </a:p>
          <a:p>
            <a:pPr marL="457200" lvl="0" indent="-355600" algn="l" rtl="0">
              <a:spcBef>
                <a:spcPts val="0"/>
              </a:spcBef>
              <a:spcAft>
                <a:spcPts val="0"/>
              </a:spcAft>
              <a:buSzPts val="2000"/>
              <a:buFont typeface="Open Sans" panose="020B0606030504020204"/>
              <a:buAutoNum type="arabicPeriod"/>
            </a:pPr>
            <a:r>
              <a:rPr lang="en-GB" sz="2000" b="1">
                <a:latin typeface="Open Sans" panose="020B0606030504020204"/>
                <a:ea typeface="Open Sans" panose="020B0606030504020204"/>
                <a:cs typeface="Open Sans" panose="020B0606030504020204"/>
                <a:sym typeface="Open Sans" panose="020B0606030504020204"/>
              </a:rPr>
              <a:t>Robomaster Room Committee</a:t>
            </a:r>
            <a:endParaRPr sz="2000" b="1">
              <a:latin typeface="Open Sans" panose="020B0606030504020204"/>
              <a:ea typeface="Open Sans" panose="020B0606030504020204"/>
              <a:cs typeface="Open Sans" panose="020B0606030504020204"/>
              <a:sym typeface="Open Sans" panose="020B0606030504020204"/>
            </a:endParaRPr>
          </a:p>
          <a:p>
            <a:pPr marL="914400" lvl="1" indent="-342900" algn="l" rtl="0">
              <a:spcBef>
                <a:spcPts val="0"/>
              </a:spcBef>
              <a:spcAft>
                <a:spcPts val="0"/>
              </a:spcAft>
              <a:buSzPts val="1800"/>
              <a:buFont typeface="Open Sans" panose="020B0606030504020204"/>
              <a:buAutoNum type="alphaLcPeriod"/>
            </a:pPr>
            <a:r>
              <a:rPr lang="en-GB" sz="1800">
                <a:latin typeface="Open Sans" panose="020B0606030504020204"/>
                <a:ea typeface="Open Sans" panose="020B0606030504020204"/>
                <a:cs typeface="Open Sans" panose="020B0606030504020204"/>
                <a:sym typeface="Open Sans" panose="020B0606030504020204"/>
              </a:rPr>
              <a:t>At least one member from each team in the committee</a:t>
            </a:r>
            <a:endParaRPr sz="1800">
              <a:latin typeface="Open Sans" panose="020B0606030504020204"/>
              <a:ea typeface="Open Sans" panose="020B0606030504020204"/>
              <a:cs typeface="Open Sans" panose="020B0606030504020204"/>
              <a:sym typeface="Open Sans" panose="020B0606030504020204"/>
            </a:endParaRPr>
          </a:p>
          <a:p>
            <a:pPr marL="914400" lvl="1" indent="-342900" algn="l" rtl="0">
              <a:spcBef>
                <a:spcPts val="0"/>
              </a:spcBef>
              <a:spcAft>
                <a:spcPts val="0"/>
              </a:spcAft>
              <a:buSzPts val="1800"/>
              <a:buFont typeface="Open Sans" panose="020B0606030504020204"/>
              <a:buAutoNum type="alphaLcPeriod"/>
            </a:pPr>
            <a:r>
              <a:rPr lang="en-GB" sz="1800">
                <a:latin typeface="Open Sans" panose="020B0606030504020204"/>
                <a:ea typeface="Open Sans" panose="020B0606030504020204"/>
                <a:cs typeface="Open Sans" panose="020B0606030504020204"/>
                <a:sym typeface="Open Sans" panose="020B0606030504020204"/>
              </a:rPr>
              <a:t>Manage team assets, ensure safety</a:t>
            </a:r>
            <a:endParaRPr sz="1800">
              <a:latin typeface="Open Sans" panose="020B0606030504020204"/>
              <a:ea typeface="Open Sans" panose="020B0606030504020204"/>
              <a:cs typeface="Open Sans" panose="020B0606030504020204"/>
              <a:sym typeface="Open Sans" panose="020B0606030504020204"/>
            </a:endParaRPr>
          </a:p>
          <a:p>
            <a:pPr marL="914400" lvl="1" indent="-342900" algn="l" rtl="0">
              <a:spcBef>
                <a:spcPts val="0"/>
              </a:spcBef>
              <a:spcAft>
                <a:spcPts val="0"/>
              </a:spcAft>
              <a:buSzPts val="1800"/>
              <a:buFont typeface="Open Sans" panose="020B0606030504020204"/>
              <a:buAutoNum type="alphaLcPeriod"/>
            </a:pPr>
            <a:r>
              <a:rPr lang="en-GB" sz="1800">
                <a:latin typeface="Open Sans" panose="020B0606030504020204"/>
                <a:ea typeface="Open Sans" panose="020B0606030504020204"/>
                <a:cs typeface="Open Sans" panose="020B0606030504020204"/>
                <a:sym typeface="Open Sans" panose="020B0606030504020204"/>
              </a:rPr>
              <a:t>Arrangement for wall deco, sofa, chairs, water dispenser etc.</a:t>
            </a:r>
            <a:endParaRPr sz="1800">
              <a:latin typeface="Open Sans" panose="020B0606030504020204"/>
              <a:ea typeface="Open Sans" panose="020B0606030504020204"/>
              <a:cs typeface="Open Sans" panose="020B0606030504020204"/>
              <a:sym typeface="Open Sans" panose="020B0606030504020204"/>
            </a:endParaRPr>
          </a:p>
        </p:txBody>
      </p:sp>
      <p:pic>
        <p:nvPicPr>
          <p:cNvPr id="240" name="Google Shape;240;p35"/>
          <p:cNvPicPr preferRelativeResize="0"/>
          <p:nvPr/>
        </p:nvPicPr>
        <p:blipFill>
          <a:blip r:embed="rId1"/>
          <a:stretch>
            <a:fillRect/>
          </a:stretch>
        </p:blipFill>
        <p:spPr>
          <a:xfrm>
            <a:off x="7669395" y="74900"/>
            <a:ext cx="1374149" cy="856676"/>
          </a:xfrm>
          <a:prstGeom prst="rect">
            <a:avLst/>
          </a:prstGeom>
          <a:noFill/>
          <a:ln>
            <a:noFill/>
          </a:ln>
        </p:spPr>
      </p:pic>
      <p:pic>
        <p:nvPicPr>
          <p:cNvPr id="241" name="Google Shape;241;p35"/>
          <p:cNvPicPr preferRelativeResize="0"/>
          <p:nvPr/>
        </p:nvPicPr>
        <p:blipFill>
          <a:blip r:embed="rId2"/>
          <a:stretch>
            <a:fillRect/>
          </a:stretch>
        </p:blipFill>
        <p:spPr>
          <a:xfrm>
            <a:off x="4215098" y="74900"/>
            <a:ext cx="3517721" cy="856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245" name="Shape 245"/>
        <p:cNvGrpSpPr/>
        <p:nvPr/>
      </p:nvGrpSpPr>
      <p:grpSpPr>
        <a:xfrm>
          <a:off x="0" y="0"/>
          <a:ext cx="0" cy="0"/>
          <a:chOff x="0" y="0"/>
          <a:chExt cx="0" cy="0"/>
        </a:xfrm>
      </p:grpSpPr>
      <p:sp>
        <p:nvSpPr>
          <p:cNvPr id="246" name="Google Shape;246;p36"/>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Open Sans" panose="020B0606030504020204"/>
                <a:ea typeface="Open Sans" panose="020B0606030504020204"/>
                <a:cs typeface="Open Sans" panose="020B0606030504020204"/>
                <a:sym typeface="Open Sans" panose="020B0606030504020204"/>
              </a:rPr>
              <a:t>Assignment</a:t>
            </a:r>
            <a:endParaRPr b="1">
              <a:latin typeface="Open Sans" panose="020B0606030504020204"/>
              <a:ea typeface="Open Sans" panose="020B0606030504020204"/>
              <a:cs typeface="Open Sans" panose="020B0606030504020204"/>
              <a:sym typeface="Open Sans" panose="020B0606030504020204"/>
            </a:endParaRPr>
          </a:p>
        </p:txBody>
      </p:sp>
      <p:sp>
        <p:nvSpPr>
          <p:cNvPr id="247" name="Google Shape;247;p36"/>
          <p:cNvSpPr txBox="1"/>
          <p:nvPr>
            <p:ph type="body" idx="1"/>
          </p:nvPr>
        </p:nvSpPr>
        <p:spPr>
          <a:xfrm>
            <a:off x="311700" y="1152475"/>
            <a:ext cx="8520600" cy="36420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Open Sans" panose="020B0606030504020204"/>
              <a:buAutoNum type="arabicPeriod" startAt="3"/>
            </a:pPr>
            <a:r>
              <a:rPr lang="en-GB" sz="2000" b="1">
                <a:latin typeface="Open Sans" panose="020B0606030504020204"/>
                <a:ea typeface="Open Sans" panose="020B0606030504020204"/>
                <a:cs typeface="Open Sans" panose="020B0606030504020204"/>
                <a:sym typeface="Open Sans" panose="020B0606030504020204"/>
              </a:rPr>
              <a:t>Set Up a Team Webpage, on GitHub Pages</a:t>
            </a:r>
            <a:endParaRPr sz="2000" b="1">
              <a:latin typeface="Open Sans" panose="020B0606030504020204"/>
              <a:ea typeface="Open Sans" panose="020B0606030504020204"/>
              <a:cs typeface="Open Sans" panose="020B0606030504020204"/>
              <a:sym typeface="Open Sans" panose="020B0606030504020204"/>
            </a:endParaRPr>
          </a:p>
          <a:p>
            <a:pPr marL="914400" lvl="1" indent="-342900" algn="l" rtl="0">
              <a:spcBef>
                <a:spcPts val="0"/>
              </a:spcBef>
              <a:spcAft>
                <a:spcPts val="0"/>
              </a:spcAft>
              <a:buSzPts val="1800"/>
              <a:buFont typeface="Open Sans" panose="020B0606030504020204"/>
              <a:buAutoNum type="alphaLcPeriod"/>
            </a:pPr>
            <a:r>
              <a:rPr lang="en-GB" sz="1800">
                <a:latin typeface="Open Sans" panose="020B0606030504020204"/>
                <a:ea typeface="Open Sans" panose="020B0606030504020204"/>
                <a:cs typeface="Open Sans" panose="020B0606030504020204"/>
                <a:sym typeface="Open Sans" panose="020B0606030504020204"/>
              </a:rPr>
              <a:t>At least one member learn how to use Git, and static site generator</a:t>
            </a:r>
            <a:endParaRPr sz="1800">
              <a:latin typeface="Open Sans" panose="020B0606030504020204"/>
              <a:ea typeface="Open Sans" panose="020B0606030504020204"/>
              <a:cs typeface="Open Sans" panose="020B0606030504020204"/>
              <a:sym typeface="Open Sans" panose="020B0606030504020204"/>
            </a:endParaRPr>
          </a:p>
          <a:p>
            <a:pPr marL="914400" lvl="1" indent="-342900" algn="l" rtl="0">
              <a:spcBef>
                <a:spcPts val="0"/>
              </a:spcBef>
              <a:spcAft>
                <a:spcPts val="0"/>
              </a:spcAft>
              <a:buSzPts val="1800"/>
              <a:buFont typeface="Open Sans" panose="020B0606030504020204"/>
              <a:buAutoNum type="alphaLcPeriod"/>
            </a:pPr>
            <a:r>
              <a:rPr lang="en-GB" sz="1800">
                <a:latin typeface="Open Sans" panose="020B0606030504020204"/>
                <a:ea typeface="Open Sans" panose="020B0606030504020204"/>
                <a:cs typeface="Open Sans" panose="020B0606030504020204"/>
                <a:sym typeface="Open Sans" panose="020B0606030504020204"/>
              </a:rPr>
              <a:t>An example is given</a:t>
            </a:r>
            <a:endParaRPr sz="1800">
              <a:latin typeface="Open Sans" panose="020B0606030504020204"/>
              <a:ea typeface="Open Sans" panose="020B0606030504020204"/>
              <a:cs typeface="Open Sans" panose="020B0606030504020204"/>
              <a:sym typeface="Open Sans" panose="020B0606030504020204"/>
            </a:endParaRPr>
          </a:p>
          <a:p>
            <a:pPr marL="914400" lvl="1" indent="-342900" algn="l" rtl="0">
              <a:spcBef>
                <a:spcPts val="0"/>
              </a:spcBef>
              <a:spcAft>
                <a:spcPts val="0"/>
              </a:spcAft>
              <a:buSzPts val="1800"/>
              <a:buFont typeface="Open Sans" panose="020B0606030504020204"/>
              <a:buAutoNum type="alphaLcPeriod"/>
            </a:pPr>
            <a:r>
              <a:rPr lang="en-GB" sz="1800">
                <a:latin typeface="Open Sans" panose="020B0606030504020204"/>
                <a:ea typeface="Open Sans" panose="020B0606030504020204"/>
                <a:cs typeface="Open Sans" panose="020B0606030504020204"/>
                <a:sym typeface="Open Sans" panose="020B0606030504020204"/>
              </a:rPr>
              <a:t>You are free to create contents, but minimally Point 4</a:t>
            </a:r>
            <a:br>
              <a:rPr lang="en-GB" sz="1800">
                <a:latin typeface="Open Sans" panose="020B0606030504020204"/>
                <a:ea typeface="Open Sans" panose="020B0606030504020204"/>
                <a:cs typeface="Open Sans" panose="020B0606030504020204"/>
                <a:sym typeface="Open Sans" panose="020B0606030504020204"/>
              </a:rPr>
            </a:br>
            <a:endParaRPr sz="1800">
              <a:latin typeface="Open Sans" panose="020B0606030504020204"/>
              <a:ea typeface="Open Sans" panose="020B0606030504020204"/>
              <a:cs typeface="Open Sans" panose="020B0606030504020204"/>
              <a:sym typeface="Open Sans" panose="020B0606030504020204"/>
            </a:endParaRPr>
          </a:p>
          <a:p>
            <a:pPr marL="457200" lvl="0" indent="-355600" algn="l" rtl="0">
              <a:spcBef>
                <a:spcPts val="0"/>
              </a:spcBef>
              <a:spcAft>
                <a:spcPts val="0"/>
              </a:spcAft>
              <a:buSzPts val="2000"/>
              <a:buFont typeface="Open Sans" panose="020B0606030504020204"/>
              <a:buAutoNum type="arabicPeriod" startAt="3"/>
            </a:pPr>
            <a:r>
              <a:rPr lang="en-GB" sz="2000" b="1">
                <a:latin typeface="Open Sans" panose="020B0606030504020204"/>
                <a:ea typeface="Open Sans" panose="020B0606030504020204"/>
                <a:cs typeface="Open Sans" panose="020B0606030504020204"/>
                <a:sym typeface="Open Sans" panose="020B0606030504020204"/>
              </a:rPr>
              <a:t>Brianstorm 1 Soldier Robot Proposal</a:t>
            </a:r>
            <a:endParaRPr sz="2000" b="1">
              <a:latin typeface="Open Sans" panose="020B0606030504020204"/>
              <a:ea typeface="Open Sans" panose="020B0606030504020204"/>
              <a:cs typeface="Open Sans" panose="020B0606030504020204"/>
              <a:sym typeface="Open Sans" panose="020B0606030504020204"/>
            </a:endParaRPr>
          </a:p>
          <a:p>
            <a:pPr marL="914400" lvl="1" indent="-342900" algn="l" rtl="0">
              <a:spcBef>
                <a:spcPts val="0"/>
              </a:spcBef>
              <a:spcAft>
                <a:spcPts val="0"/>
              </a:spcAft>
              <a:buSzPts val="1800"/>
              <a:buFont typeface="Open Sans" panose="020B0606030504020204"/>
              <a:buAutoNum type="alphaLcPeriod"/>
            </a:pPr>
            <a:r>
              <a:rPr lang="en-GB" sz="1800">
                <a:latin typeface="Open Sans" panose="020B0606030504020204"/>
                <a:ea typeface="Open Sans" panose="020B0606030504020204"/>
                <a:cs typeface="Open Sans" panose="020B0606030504020204"/>
                <a:sym typeface="Open Sans" panose="020B0606030504020204"/>
              </a:rPr>
              <a:t>Collect information from publicly available past competition sources</a:t>
            </a:r>
            <a:endParaRPr sz="1800">
              <a:latin typeface="Open Sans" panose="020B0606030504020204"/>
              <a:ea typeface="Open Sans" panose="020B0606030504020204"/>
              <a:cs typeface="Open Sans" panose="020B0606030504020204"/>
              <a:sym typeface="Open Sans" panose="020B0606030504020204"/>
            </a:endParaRPr>
          </a:p>
          <a:p>
            <a:pPr marL="914400" lvl="1" indent="-342900" algn="l" rtl="0">
              <a:spcBef>
                <a:spcPts val="0"/>
              </a:spcBef>
              <a:spcAft>
                <a:spcPts val="0"/>
              </a:spcAft>
              <a:buSzPts val="1800"/>
              <a:buFont typeface="Open Sans" panose="020B0606030504020204"/>
              <a:buAutoNum type="alphaLcPeriod"/>
            </a:pPr>
            <a:r>
              <a:rPr lang="en-GB" sz="1800">
                <a:latin typeface="Open Sans" panose="020B0606030504020204"/>
                <a:ea typeface="Open Sans" panose="020B0606030504020204"/>
                <a:cs typeface="Open Sans" panose="020B0606030504020204"/>
                <a:sym typeface="Open Sans" panose="020B0606030504020204"/>
              </a:rPr>
              <a:t>Key aspects of the robot to consider</a:t>
            </a:r>
            <a:endParaRPr sz="1800">
              <a:latin typeface="Open Sans" panose="020B0606030504020204"/>
              <a:ea typeface="Open Sans" panose="020B0606030504020204"/>
              <a:cs typeface="Open Sans" panose="020B0606030504020204"/>
              <a:sym typeface="Open Sans" panose="020B0606030504020204"/>
            </a:endParaRPr>
          </a:p>
          <a:p>
            <a:pPr marL="914400" lvl="1" indent="-342900" algn="l" rtl="0">
              <a:spcBef>
                <a:spcPts val="0"/>
              </a:spcBef>
              <a:spcAft>
                <a:spcPts val="0"/>
              </a:spcAft>
              <a:buSzPts val="1800"/>
              <a:buFont typeface="Open Sans" panose="020B0606030504020204"/>
              <a:buAutoNum type="alphaLcPeriod"/>
            </a:pPr>
            <a:r>
              <a:rPr lang="en-GB" sz="1800">
                <a:latin typeface="Open Sans" panose="020B0606030504020204"/>
                <a:ea typeface="Open Sans" panose="020B0606030504020204"/>
                <a:cs typeface="Open Sans" panose="020B0606030504020204"/>
                <a:sym typeface="Open Sans" panose="020B0606030504020204"/>
              </a:rPr>
              <a:t>General design and fabrication methods</a:t>
            </a:r>
            <a:endParaRPr sz="1800">
              <a:latin typeface="Open Sans" panose="020B0606030504020204"/>
              <a:ea typeface="Open Sans" panose="020B0606030504020204"/>
              <a:cs typeface="Open Sans" panose="020B0606030504020204"/>
              <a:sym typeface="Open Sans" panose="020B0606030504020204"/>
            </a:endParaRPr>
          </a:p>
          <a:p>
            <a:pPr marL="914400" lvl="1" indent="-342900" algn="l" rtl="0">
              <a:spcBef>
                <a:spcPts val="0"/>
              </a:spcBef>
              <a:spcAft>
                <a:spcPts val="0"/>
              </a:spcAft>
              <a:buSzPts val="1800"/>
              <a:buFont typeface="Open Sans" panose="020B0606030504020204"/>
              <a:buAutoNum type="alphaLcPeriod"/>
            </a:pPr>
            <a:r>
              <a:rPr lang="en-GB" sz="1800">
                <a:latin typeface="Open Sans" panose="020B0606030504020204"/>
                <a:ea typeface="Open Sans" panose="020B0606030504020204"/>
                <a:cs typeface="Open Sans" panose="020B0606030504020204"/>
                <a:sym typeface="Open Sans" panose="020B0606030504020204"/>
              </a:rPr>
              <a:t>Timeline and manpower plan</a:t>
            </a:r>
            <a:endParaRPr sz="1600" b="1" u="sng">
              <a:latin typeface="Open Sans" panose="020B0606030504020204"/>
              <a:ea typeface="Open Sans" panose="020B0606030504020204"/>
              <a:cs typeface="Open Sans" panose="020B0606030504020204"/>
              <a:sym typeface="Open Sans" panose="020B0606030504020204"/>
            </a:endParaRPr>
          </a:p>
        </p:txBody>
      </p:sp>
      <p:pic>
        <p:nvPicPr>
          <p:cNvPr id="248" name="Google Shape;248;p36"/>
          <p:cNvPicPr preferRelativeResize="0"/>
          <p:nvPr/>
        </p:nvPicPr>
        <p:blipFill>
          <a:blip r:embed="rId1"/>
          <a:stretch>
            <a:fillRect/>
          </a:stretch>
        </p:blipFill>
        <p:spPr>
          <a:xfrm>
            <a:off x="7669395" y="74900"/>
            <a:ext cx="1374149" cy="856676"/>
          </a:xfrm>
          <a:prstGeom prst="rect">
            <a:avLst/>
          </a:prstGeom>
          <a:noFill/>
          <a:ln>
            <a:noFill/>
          </a:ln>
        </p:spPr>
      </p:pic>
      <p:pic>
        <p:nvPicPr>
          <p:cNvPr id="249" name="Google Shape;249;p36"/>
          <p:cNvPicPr preferRelativeResize="0"/>
          <p:nvPr/>
        </p:nvPicPr>
        <p:blipFill>
          <a:blip r:embed="rId2"/>
          <a:stretch>
            <a:fillRect/>
          </a:stretch>
        </p:blipFill>
        <p:spPr>
          <a:xfrm>
            <a:off x="4215098" y="74900"/>
            <a:ext cx="3517721" cy="856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253" name="Shape 253"/>
        <p:cNvGrpSpPr/>
        <p:nvPr/>
      </p:nvGrpSpPr>
      <p:grpSpPr>
        <a:xfrm>
          <a:off x="0" y="0"/>
          <a:ext cx="0" cy="0"/>
          <a:chOff x="0" y="0"/>
          <a:chExt cx="0" cy="0"/>
        </a:xfrm>
      </p:grpSpPr>
      <p:sp>
        <p:nvSpPr>
          <p:cNvPr id="254" name="Google Shape;254;p37"/>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Open Sans" panose="020B0606030504020204"/>
                <a:ea typeface="Open Sans" panose="020B0606030504020204"/>
                <a:cs typeface="Open Sans" panose="020B0606030504020204"/>
                <a:sym typeface="Open Sans" panose="020B0606030504020204"/>
              </a:rPr>
              <a:t>Assignment</a:t>
            </a:r>
            <a:endParaRPr b="1">
              <a:latin typeface="Open Sans" panose="020B0606030504020204"/>
              <a:ea typeface="Open Sans" panose="020B0606030504020204"/>
              <a:cs typeface="Open Sans" panose="020B0606030504020204"/>
              <a:sym typeface="Open Sans" panose="020B0606030504020204"/>
            </a:endParaRPr>
          </a:p>
        </p:txBody>
      </p:sp>
      <p:sp>
        <p:nvSpPr>
          <p:cNvPr id="255" name="Google Shape;255;p37"/>
          <p:cNvSpPr txBox="1"/>
          <p:nvPr>
            <p:ph type="body" idx="1"/>
          </p:nvPr>
        </p:nvSpPr>
        <p:spPr>
          <a:xfrm>
            <a:off x="311700" y="1152475"/>
            <a:ext cx="8520600" cy="36420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GB" sz="2000" b="1">
                <a:latin typeface="Open Sans" panose="020B0606030504020204"/>
                <a:ea typeface="Open Sans" panose="020B0606030504020204"/>
                <a:cs typeface="Open Sans" panose="020B0606030504020204"/>
                <a:sym typeface="Open Sans" panose="020B0606030504020204"/>
              </a:rPr>
              <a:t>Submission Deadline: 16th September 2019</a:t>
            </a:r>
            <a:br>
              <a:rPr lang="en-GB" sz="2000" b="1">
                <a:latin typeface="Open Sans" panose="020B0606030504020204"/>
                <a:ea typeface="Open Sans" panose="020B0606030504020204"/>
                <a:cs typeface="Open Sans" panose="020B0606030504020204"/>
                <a:sym typeface="Open Sans" panose="020B0606030504020204"/>
              </a:rPr>
            </a:br>
            <a:r>
              <a:rPr lang="en-GB" sz="2000">
                <a:latin typeface="Open Sans" panose="020B0606030504020204"/>
                <a:ea typeface="Open Sans" panose="020B0606030504020204"/>
                <a:cs typeface="Open Sans" panose="020B0606030504020204"/>
                <a:sym typeface="Open Sans" panose="020B0606030504020204"/>
              </a:rPr>
              <a:t>Submission through GitHub Pull Request</a:t>
            </a:r>
            <a:endParaRPr sz="2000">
              <a:latin typeface="Open Sans" panose="020B0606030504020204"/>
              <a:ea typeface="Open Sans" panose="020B0606030504020204"/>
              <a:cs typeface="Open Sans" panose="020B0606030504020204"/>
              <a:sym typeface="Open Sans" panose="020B0606030504020204"/>
            </a:endParaRPr>
          </a:p>
          <a:p>
            <a:pPr marL="0" marR="0" lvl="0" indent="0" algn="l" rtl="0">
              <a:lnSpc>
                <a:spcPct val="115000"/>
              </a:lnSpc>
              <a:spcBef>
                <a:spcPts val="1600"/>
              </a:spcBef>
              <a:spcAft>
                <a:spcPts val="0"/>
              </a:spcAft>
              <a:buNone/>
            </a:pPr>
            <a:endParaRPr sz="2000" b="1">
              <a:latin typeface="Open Sans" panose="020B0606030504020204"/>
              <a:ea typeface="Open Sans" panose="020B0606030504020204"/>
              <a:cs typeface="Open Sans" panose="020B0606030504020204"/>
              <a:sym typeface="Open Sans" panose="020B0606030504020204"/>
            </a:endParaRPr>
          </a:p>
          <a:p>
            <a:pPr marL="0" marR="0" lvl="0" indent="0" algn="ctr" rtl="0">
              <a:lnSpc>
                <a:spcPct val="115000"/>
              </a:lnSpc>
              <a:spcBef>
                <a:spcPts val="1600"/>
              </a:spcBef>
              <a:spcAft>
                <a:spcPts val="0"/>
              </a:spcAft>
              <a:buNone/>
            </a:pPr>
            <a:r>
              <a:rPr lang="en-GB" sz="3300" u="sng">
                <a:solidFill>
                  <a:srgbClr val="434343"/>
                </a:solidFill>
                <a:latin typeface="Open Sans" panose="020B0606030504020204"/>
                <a:ea typeface="Open Sans" panose="020B0606030504020204"/>
                <a:cs typeface="Open Sans" panose="020B0606030504020204"/>
                <a:sym typeface="Open Sans" panose="020B0606030504020204"/>
                <a:hlinkClick r:id="rId1"/>
              </a:rPr>
              <a:t>https://</a:t>
            </a:r>
            <a:r>
              <a:rPr lang="en-GB" sz="3300" b="1" u="sng">
                <a:solidFill>
                  <a:srgbClr val="434343"/>
                </a:solidFill>
                <a:latin typeface="Open Sans" panose="020B0606030504020204"/>
                <a:ea typeface="Open Sans" panose="020B0606030504020204"/>
                <a:cs typeface="Open Sans" panose="020B0606030504020204"/>
                <a:sym typeface="Open Sans" panose="020B0606030504020204"/>
                <a:hlinkClick r:id="rId1"/>
              </a:rPr>
              <a:t>nusrobomaster</a:t>
            </a:r>
            <a:r>
              <a:rPr lang="en-GB" sz="3300" u="sng">
                <a:solidFill>
                  <a:srgbClr val="434343"/>
                </a:solidFill>
                <a:latin typeface="Open Sans" panose="020B0606030504020204"/>
                <a:ea typeface="Open Sans" panose="020B0606030504020204"/>
                <a:cs typeface="Open Sans" panose="020B0606030504020204"/>
                <a:sym typeface="Open Sans" panose="020B0606030504020204"/>
                <a:hlinkClick r:id="rId1"/>
              </a:rPr>
              <a:t>.github.io</a:t>
            </a:r>
            <a:endParaRPr sz="3300">
              <a:solidFill>
                <a:srgbClr val="434343"/>
              </a:solidFill>
              <a:latin typeface="Open Sans" panose="020B0606030504020204"/>
              <a:ea typeface="Open Sans" panose="020B0606030504020204"/>
              <a:cs typeface="Open Sans" panose="020B0606030504020204"/>
              <a:sym typeface="Open Sans" panose="020B0606030504020204"/>
            </a:endParaRPr>
          </a:p>
          <a:p>
            <a:pPr marL="0" marR="0" lvl="0" indent="0" algn="l" rtl="0">
              <a:lnSpc>
                <a:spcPct val="115000"/>
              </a:lnSpc>
              <a:spcBef>
                <a:spcPts val="1600"/>
              </a:spcBef>
              <a:spcAft>
                <a:spcPts val="1600"/>
              </a:spcAft>
              <a:buNone/>
            </a:pPr>
            <a:endParaRPr sz="2000" b="1">
              <a:latin typeface="Open Sans" panose="020B0606030504020204"/>
              <a:ea typeface="Open Sans" panose="020B0606030504020204"/>
              <a:cs typeface="Open Sans" panose="020B0606030504020204"/>
              <a:sym typeface="Open Sans" panose="020B0606030504020204"/>
            </a:endParaRPr>
          </a:p>
        </p:txBody>
      </p:sp>
      <p:pic>
        <p:nvPicPr>
          <p:cNvPr id="256" name="Google Shape;256;p37"/>
          <p:cNvPicPr preferRelativeResize="0"/>
          <p:nvPr/>
        </p:nvPicPr>
        <p:blipFill>
          <a:blip r:embed="rId2"/>
          <a:stretch>
            <a:fillRect/>
          </a:stretch>
        </p:blipFill>
        <p:spPr>
          <a:xfrm>
            <a:off x="7669395" y="74900"/>
            <a:ext cx="1374149" cy="856676"/>
          </a:xfrm>
          <a:prstGeom prst="rect">
            <a:avLst/>
          </a:prstGeom>
          <a:noFill/>
          <a:ln>
            <a:noFill/>
          </a:ln>
        </p:spPr>
      </p:pic>
      <p:pic>
        <p:nvPicPr>
          <p:cNvPr id="257" name="Google Shape;257;p37"/>
          <p:cNvPicPr preferRelativeResize="0"/>
          <p:nvPr/>
        </p:nvPicPr>
        <p:blipFill>
          <a:blip r:embed="rId3"/>
          <a:stretch>
            <a:fillRect/>
          </a:stretch>
        </p:blipFill>
        <p:spPr>
          <a:xfrm>
            <a:off x="4215098" y="74900"/>
            <a:ext cx="3517721" cy="856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261" name="Shape 261"/>
        <p:cNvGrpSpPr/>
        <p:nvPr/>
      </p:nvGrpSpPr>
      <p:grpSpPr>
        <a:xfrm>
          <a:off x="0" y="0"/>
          <a:ext cx="0" cy="0"/>
          <a:chOff x="0" y="0"/>
          <a:chExt cx="0" cy="0"/>
        </a:xfrm>
      </p:grpSpPr>
      <p:sp>
        <p:nvSpPr>
          <p:cNvPr id="262" name="Google Shape;262;p38"/>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Open Sans" panose="020B0606030504020204"/>
                <a:ea typeface="Open Sans" panose="020B0606030504020204"/>
                <a:cs typeface="Open Sans" panose="020B0606030504020204"/>
                <a:sym typeface="Open Sans" panose="020B0606030504020204"/>
              </a:rPr>
              <a:t>End</a:t>
            </a:r>
            <a:endParaRPr b="1">
              <a:latin typeface="Open Sans" panose="020B0606030504020204"/>
              <a:ea typeface="Open Sans" panose="020B0606030504020204"/>
              <a:cs typeface="Open Sans" panose="020B0606030504020204"/>
              <a:sym typeface="Open Sans" panose="020B0606030504020204"/>
            </a:endParaRPr>
          </a:p>
        </p:txBody>
      </p:sp>
      <p:sp>
        <p:nvSpPr>
          <p:cNvPr id="263" name="Google Shape;263;p38"/>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Open Sans" panose="020B0606030504020204"/>
              <a:buChar char="-"/>
            </a:pPr>
            <a:r>
              <a:rPr lang="en-GB">
                <a:latin typeface="Open Sans" panose="020B0606030504020204"/>
                <a:ea typeface="Open Sans" panose="020B0606030504020204"/>
                <a:cs typeface="Open Sans" panose="020B0606030504020204"/>
                <a:sym typeface="Open Sans" panose="020B0606030504020204"/>
              </a:rPr>
              <a:t>Robomaster room visit</a:t>
            </a:r>
            <a:endParaRPr>
              <a:latin typeface="Open Sans" panose="020B0606030504020204"/>
              <a:ea typeface="Open Sans" panose="020B0606030504020204"/>
              <a:cs typeface="Open Sans" panose="020B0606030504020204"/>
              <a:sym typeface="Open Sans" panose="020B0606030504020204"/>
            </a:endParaRPr>
          </a:p>
          <a:p>
            <a:pPr marL="457200" lvl="0" indent="-342900" algn="l" rtl="0">
              <a:spcBef>
                <a:spcPts val="0"/>
              </a:spcBef>
              <a:spcAft>
                <a:spcPts val="0"/>
              </a:spcAft>
              <a:buSzPts val="1800"/>
              <a:buFont typeface="Open Sans" panose="020B0606030504020204"/>
              <a:buChar char="-"/>
            </a:pPr>
            <a:r>
              <a:rPr lang="en-GB">
                <a:latin typeface="Open Sans" panose="020B0606030504020204"/>
                <a:ea typeface="Open Sans" panose="020B0606030504020204"/>
                <a:cs typeface="Open Sans" panose="020B0606030504020204"/>
                <a:sym typeface="Open Sans" panose="020B0606030504020204"/>
              </a:rPr>
              <a:t>Team registrations</a:t>
            </a:r>
            <a:endParaRPr>
              <a:latin typeface="Open Sans" panose="020B0606030504020204"/>
              <a:ea typeface="Open Sans" panose="020B0606030504020204"/>
              <a:cs typeface="Open Sans" panose="020B0606030504020204"/>
              <a:sym typeface="Open Sans" panose="020B0606030504020204"/>
            </a:endParaRPr>
          </a:p>
        </p:txBody>
      </p:sp>
      <p:pic>
        <p:nvPicPr>
          <p:cNvPr id="264" name="Google Shape;264;p38"/>
          <p:cNvPicPr preferRelativeResize="0"/>
          <p:nvPr/>
        </p:nvPicPr>
        <p:blipFill>
          <a:blip r:embed="rId1"/>
          <a:stretch>
            <a:fillRect/>
          </a:stretch>
        </p:blipFill>
        <p:spPr>
          <a:xfrm>
            <a:off x="7669395" y="74900"/>
            <a:ext cx="1374149" cy="856676"/>
          </a:xfrm>
          <a:prstGeom prst="rect">
            <a:avLst/>
          </a:prstGeom>
          <a:noFill/>
          <a:ln>
            <a:noFill/>
          </a:ln>
        </p:spPr>
      </p:pic>
      <p:pic>
        <p:nvPicPr>
          <p:cNvPr id="265" name="Google Shape;265;p38"/>
          <p:cNvPicPr preferRelativeResize="0"/>
          <p:nvPr/>
        </p:nvPicPr>
        <p:blipFill>
          <a:blip r:embed="rId2"/>
          <a:stretch>
            <a:fillRect/>
          </a:stretch>
        </p:blipFill>
        <p:spPr>
          <a:xfrm>
            <a:off x="4215098" y="74900"/>
            <a:ext cx="3517721" cy="856675"/>
          </a:xfrm>
          <a:prstGeom prst="rect">
            <a:avLst/>
          </a:prstGeom>
          <a:noFill/>
          <a:ln>
            <a:noFill/>
          </a:ln>
        </p:spPr>
      </p:pic>
      <p:pic>
        <p:nvPicPr>
          <p:cNvPr id="266" name="Google Shape;266;p38"/>
          <p:cNvPicPr preferRelativeResize="0"/>
          <p:nvPr/>
        </p:nvPicPr>
        <p:blipFill>
          <a:blip r:embed="rId3"/>
          <a:stretch>
            <a:fillRect/>
          </a:stretch>
        </p:blipFill>
        <p:spPr>
          <a:xfrm>
            <a:off x="6073675" y="1093075"/>
            <a:ext cx="2758627" cy="3870268"/>
          </a:xfrm>
          <a:prstGeom prst="rect">
            <a:avLst/>
          </a:prstGeom>
          <a:noFill/>
          <a:ln>
            <a:noFill/>
          </a:ln>
        </p:spPr>
      </p:pic>
      <p:pic>
        <p:nvPicPr>
          <p:cNvPr id="267" name="Google Shape;267;p38"/>
          <p:cNvPicPr preferRelativeResize="0"/>
          <p:nvPr/>
        </p:nvPicPr>
        <p:blipFill rotWithShape="1">
          <a:blip r:embed="rId4"/>
          <a:srcRect b="9755"/>
          <a:stretch>
            <a:fillRect/>
          </a:stretch>
        </p:blipFill>
        <p:spPr>
          <a:xfrm>
            <a:off x="982450" y="2057350"/>
            <a:ext cx="3946101" cy="29059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271" name="Shape 271"/>
        <p:cNvGrpSpPr/>
        <p:nvPr/>
      </p:nvGrpSpPr>
      <p:grpSpPr>
        <a:xfrm>
          <a:off x="0" y="0"/>
          <a:ext cx="0" cy="0"/>
          <a:chOff x="0" y="0"/>
          <a:chExt cx="0" cy="0"/>
        </a:xfrm>
      </p:grpSpPr>
      <p:sp>
        <p:nvSpPr>
          <p:cNvPr id="272" name="Google Shape;272;p39"/>
          <p:cNvSpPr txBox="1"/>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Possibilities </a:t>
            </a:r>
            <a:r>
              <a:rPr lang="en-GB">
                <a:solidFill>
                  <a:srgbClr val="434343"/>
                </a:solidFill>
                <a:latin typeface="Open Sans" panose="020B0606030504020204"/>
                <a:ea typeface="Open Sans" panose="020B0606030504020204"/>
                <a:cs typeface="Open Sans" panose="020B0606030504020204"/>
                <a:sym typeface="Open Sans" panose="020B0606030504020204"/>
              </a:rPr>
              <a:t>are </a:t>
            </a:r>
            <a:br>
              <a:rPr lang="en-GB">
                <a:solidFill>
                  <a:srgbClr val="434343"/>
                </a:solidFill>
                <a:latin typeface="Open Sans" panose="020B0606030504020204"/>
                <a:ea typeface="Open Sans" panose="020B0606030504020204"/>
                <a:cs typeface="Open Sans" panose="020B0606030504020204"/>
                <a:sym typeface="Open Sans" panose="020B0606030504020204"/>
              </a:rPr>
            </a:br>
            <a:r>
              <a:rPr lang="en-GB">
                <a:solidFill>
                  <a:srgbClr val="434343"/>
                </a:solidFill>
                <a:latin typeface="Open Sans" panose="020B0606030504020204"/>
                <a:ea typeface="Open Sans" panose="020B0606030504020204"/>
                <a:cs typeface="Open Sans" panose="020B0606030504020204"/>
                <a:sym typeface="Open Sans" panose="020B0606030504020204"/>
              </a:rPr>
              <a:t>in </a:t>
            </a:r>
            <a:r>
              <a:rPr lang="en-GB" b="1">
                <a:solidFill>
                  <a:srgbClr val="434343"/>
                </a:solidFill>
                <a:latin typeface="Open Sans" panose="020B0606030504020204"/>
                <a:ea typeface="Open Sans" panose="020B0606030504020204"/>
                <a:cs typeface="Open Sans" panose="020B0606030504020204"/>
                <a:sym typeface="Open Sans" panose="020B0606030504020204"/>
              </a:rPr>
              <a:t>Your Hands</a:t>
            </a:r>
            <a:endParaRPr>
              <a:solidFill>
                <a:srgbClr val="434343"/>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434343"/>
                </a:solidFill>
                <a:latin typeface="Open Sans" panose="020B0606030504020204"/>
                <a:ea typeface="Open Sans" panose="020B0606030504020204"/>
                <a:cs typeface="Open Sans" panose="020B0606030504020204"/>
                <a:sym typeface="Open Sans" panose="020B0606030504020204"/>
              </a:rPr>
              <a:t>Introducing</a:t>
            </a:r>
            <a:endParaRPr>
              <a:solidFill>
                <a:srgbClr val="434343"/>
              </a:solidFill>
              <a:latin typeface="Open Sans" panose="020B0606030504020204"/>
              <a:ea typeface="Open Sans" panose="020B0606030504020204"/>
              <a:cs typeface="Open Sans" panose="020B0606030504020204"/>
              <a:sym typeface="Open Sans" panose="020B0606030504020204"/>
            </a:endParaRPr>
          </a:p>
          <a:p>
            <a:pPr marL="0" lvl="0" indent="0" algn="ctr"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the COOLEST</a:t>
            </a:r>
            <a:endParaRPr b="1">
              <a:solidFill>
                <a:srgbClr val="434343"/>
              </a:solidFill>
              <a:latin typeface="Open Sans" panose="020B0606030504020204"/>
              <a:ea typeface="Open Sans" panose="020B0606030504020204"/>
              <a:cs typeface="Open Sans" panose="020B0606030504020204"/>
              <a:sym typeface="Open Sans" panose="020B0606030504020204"/>
            </a:endParaRPr>
          </a:p>
          <a:p>
            <a:pPr marL="0" lvl="0" indent="0" algn="ctr" rtl="0">
              <a:spcBef>
                <a:spcPts val="0"/>
              </a:spcBef>
              <a:spcAft>
                <a:spcPts val="0"/>
              </a:spcAft>
              <a:buNone/>
            </a:pPr>
            <a:r>
              <a:rPr lang="en-GB">
                <a:solidFill>
                  <a:srgbClr val="434343"/>
                </a:solidFill>
                <a:latin typeface="Open Sans" panose="020B0606030504020204"/>
                <a:ea typeface="Open Sans" panose="020B0606030504020204"/>
                <a:cs typeface="Open Sans" panose="020B0606030504020204"/>
                <a:sym typeface="Open Sans" panose="020B0606030504020204"/>
              </a:rPr>
              <a:t>Robotics Competition</a:t>
            </a:r>
            <a:endParaRPr>
              <a:solidFill>
                <a:srgbClr val="434343"/>
              </a:solidFill>
              <a:latin typeface="Open Sans" panose="020B0606030504020204"/>
              <a:ea typeface="Open Sans" panose="020B0606030504020204"/>
              <a:cs typeface="Open Sans" panose="020B0606030504020204"/>
              <a:sym typeface="Open Sans" panose="020B0606030504020204"/>
            </a:endParaRPr>
          </a:p>
        </p:txBody>
      </p:sp>
      <p:pic>
        <p:nvPicPr>
          <p:cNvPr id="70" name="Google Shape;70;p15"/>
          <p:cNvPicPr preferRelativeResize="0"/>
          <p:nvPr/>
        </p:nvPicPr>
        <p:blipFill>
          <a:blip r:embed="rId1"/>
          <a:stretch>
            <a:fillRect/>
          </a:stretch>
        </p:blipFill>
        <p:spPr>
          <a:xfrm>
            <a:off x="7669395" y="74900"/>
            <a:ext cx="1374149" cy="856676"/>
          </a:xfrm>
          <a:prstGeom prst="rect">
            <a:avLst/>
          </a:prstGeom>
          <a:noFill/>
          <a:ln>
            <a:noFill/>
          </a:ln>
        </p:spPr>
      </p:pic>
      <p:pic>
        <p:nvPicPr>
          <p:cNvPr id="71" name="Google Shape;71;p15"/>
          <p:cNvPicPr preferRelativeResize="0"/>
          <p:nvPr/>
        </p:nvPicPr>
        <p:blipFill>
          <a:blip r:embed="rId2"/>
          <a:stretch>
            <a:fillRect/>
          </a:stretch>
        </p:blipFill>
        <p:spPr>
          <a:xfrm>
            <a:off x="4215098" y="74900"/>
            <a:ext cx="3517721" cy="8566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75" name="Shape 75"/>
        <p:cNvGrpSpPr/>
        <p:nvPr/>
      </p:nvGrpSpPr>
      <p:grpSpPr>
        <a:xfrm>
          <a:off x="0" y="0"/>
          <a:ext cx="0" cy="0"/>
          <a:chOff x="0" y="0"/>
          <a:chExt cx="0" cy="0"/>
        </a:xfrm>
      </p:grpSpPr>
      <p:pic>
        <p:nvPicPr>
          <p:cNvPr id="76" name="Google Shape;76;p16"/>
          <p:cNvPicPr preferRelativeResize="0"/>
          <p:nvPr/>
        </p:nvPicPr>
        <p:blipFill>
          <a:blip r:embed="rId1"/>
          <a:stretch>
            <a:fillRect/>
          </a:stretch>
        </p:blipFill>
        <p:spPr>
          <a:xfrm>
            <a:off x="152400" y="152400"/>
            <a:ext cx="3910060" cy="4838699"/>
          </a:xfrm>
          <a:prstGeom prst="rect">
            <a:avLst/>
          </a:prstGeom>
          <a:noFill/>
          <a:ln>
            <a:noFill/>
          </a:ln>
        </p:spPr>
      </p:pic>
      <p:pic>
        <p:nvPicPr>
          <p:cNvPr id="77" name="Google Shape;77;p16"/>
          <p:cNvPicPr preferRelativeResize="0"/>
          <p:nvPr/>
        </p:nvPicPr>
        <p:blipFill>
          <a:blip r:embed="rId2"/>
          <a:stretch>
            <a:fillRect/>
          </a:stretch>
        </p:blipFill>
        <p:spPr>
          <a:xfrm>
            <a:off x="4214860" y="1806600"/>
            <a:ext cx="4776740" cy="3184493"/>
          </a:xfrm>
          <a:prstGeom prst="rect">
            <a:avLst/>
          </a:prstGeom>
          <a:noFill/>
          <a:ln>
            <a:noFill/>
          </a:ln>
        </p:spPr>
      </p:pic>
      <p:pic>
        <p:nvPicPr>
          <p:cNvPr id="78" name="Google Shape;78;p16"/>
          <p:cNvPicPr preferRelativeResize="0"/>
          <p:nvPr/>
        </p:nvPicPr>
        <p:blipFill>
          <a:blip r:embed="rId3"/>
          <a:stretch>
            <a:fillRect/>
          </a:stretch>
        </p:blipFill>
        <p:spPr>
          <a:xfrm>
            <a:off x="5894637" y="461825"/>
            <a:ext cx="1662626" cy="9521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They Can Be Educational</a:t>
            </a:r>
            <a:endParaRPr b="1">
              <a:solidFill>
                <a:srgbClr val="434343"/>
              </a:solidFill>
              <a:latin typeface="Open Sans" panose="020B0606030504020204"/>
              <a:ea typeface="Open Sans" panose="020B0606030504020204"/>
              <a:cs typeface="Open Sans" panose="020B0606030504020204"/>
              <a:sym typeface="Open Sans" panose="020B0606030504020204"/>
            </a:endParaRPr>
          </a:p>
        </p:txBody>
      </p:sp>
      <p:sp>
        <p:nvSpPr>
          <p:cNvPr id="84" name="Google Shape;84;p17"/>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latin typeface="Open Sans" panose="020B0606030504020204"/>
                <a:ea typeface="Open Sans" panose="020B0606030504020204"/>
                <a:cs typeface="Open Sans" panose="020B0606030504020204"/>
                <a:sym typeface="Open Sans" panose="020B0606030504020204"/>
              </a:rPr>
              <a:t>Specific tasks, structured environments</a:t>
            </a:r>
            <a:endParaRPr>
              <a:latin typeface="Open Sans" panose="020B0606030504020204"/>
              <a:ea typeface="Open Sans" panose="020B0606030504020204"/>
              <a:cs typeface="Open Sans" panose="020B0606030504020204"/>
              <a:sym typeface="Open Sans" panose="020B0606030504020204"/>
            </a:endParaRPr>
          </a:p>
        </p:txBody>
      </p:sp>
      <p:pic>
        <p:nvPicPr>
          <p:cNvPr id="85" name="Google Shape;85;p17"/>
          <p:cNvPicPr preferRelativeResize="0"/>
          <p:nvPr/>
        </p:nvPicPr>
        <p:blipFill>
          <a:blip r:embed="rId1"/>
          <a:stretch>
            <a:fillRect/>
          </a:stretch>
        </p:blipFill>
        <p:spPr>
          <a:xfrm>
            <a:off x="200675" y="2628012"/>
            <a:ext cx="4098077" cy="2305176"/>
          </a:xfrm>
          <a:prstGeom prst="rect">
            <a:avLst/>
          </a:prstGeom>
          <a:noFill/>
          <a:ln>
            <a:noFill/>
          </a:ln>
        </p:spPr>
      </p:pic>
      <p:pic>
        <p:nvPicPr>
          <p:cNvPr id="86" name="Google Shape;86;p17"/>
          <p:cNvPicPr preferRelativeResize="0"/>
          <p:nvPr/>
        </p:nvPicPr>
        <p:blipFill>
          <a:blip r:embed="rId2"/>
          <a:stretch>
            <a:fillRect/>
          </a:stretch>
        </p:blipFill>
        <p:spPr>
          <a:xfrm>
            <a:off x="6136450" y="169000"/>
            <a:ext cx="2901925" cy="2176450"/>
          </a:xfrm>
          <a:prstGeom prst="rect">
            <a:avLst/>
          </a:prstGeom>
          <a:noFill/>
          <a:ln>
            <a:noFill/>
          </a:ln>
        </p:spPr>
      </p:pic>
      <p:pic>
        <p:nvPicPr>
          <p:cNvPr id="87" name="Google Shape;87;p17"/>
          <p:cNvPicPr preferRelativeResize="0"/>
          <p:nvPr/>
        </p:nvPicPr>
        <p:blipFill>
          <a:blip r:embed="rId3"/>
          <a:stretch>
            <a:fillRect/>
          </a:stretch>
        </p:blipFill>
        <p:spPr>
          <a:xfrm>
            <a:off x="4626150" y="2524025"/>
            <a:ext cx="4475599" cy="2513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They Could Be Great Research Topics</a:t>
            </a:r>
            <a:endParaRPr b="1">
              <a:solidFill>
                <a:srgbClr val="434343"/>
              </a:solidFill>
              <a:latin typeface="Open Sans" panose="020B0606030504020204"/>
              <a:ea typeface="Open Sans" panose="020B0606030504020204"/>
              <a:cs typeface="Open Sans" panose="020B0606030504020204"/>
              <a:sym typeface="Open Sans" panose="020B0606030504020204"/>
            </a:endParaRPr>
          </a:p>
        </p:txBody>
      </p:sp>
      <p:sp>
        <p:nvSpPr>
          <p:cNvPr id="93" name="Google Shape;93;p18"/>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latin typeface="Open Sans" panose="020B0606030504020204"/>
                <a:ea typeface="Open Sans" panose="020B0606030504020204"/>
                <a:cs typeface="Open Sans" panose="020B0606030504020204"/>
                <a:sym typeface="Open Sans" panose="020B0606030504020204"/>
              </a:rPr>
              <a:t>More generic tasks, complex environment</a:t>
            </a:r>
            <a:endParaRPr>
              <a:latin typeface="Open Sans" panose="020B0606030504020204"/>
              <a:ea typeface="Open Sans" panose="020B0606030504020204"/>
              <a:cs typeface="Open Sans" panose="020B0606030504020204"/>
              <a:sym typeface="Open Sans" panose="020B0606030504020204"/>
            </a:endParaRPr>
          </a:p>
        </p:txBody>
      </p:sp>
      <p:pic>
        <p:nvPicPr>
          <p:cNvPr id="94" name="Google Shape;94;p18"/>
          <p:cNvPicPr preferRelativeResize="0"/>
          <p:nvPr/>
        </p:nvPicPr>
        <p:blipFill>
          <a:blip r:embed="rId1"/>
          <a:stretch>
            <a:fillRect/>
          </a:stretch>
        </p:blipFill>
        <p:spPr>
          <a:xfrm>
            <a:off x="4677800" y="2512248"/>
            <a:ext cx="4563524" cy="3056374"/>
          </a:xfrm>
          <a:prstGeom prst="rect">
            <a:avLst/>
          </a:prstGeom>
          <a:noFill/>
          <a:ln>
            <a:noFill/>
          </a:ln>
        </p:spPr>
      </p:pic>
      <p:pic>
        <p:nvPicPr>
          <p:cNvPr id="95" name="Google Shape;95;p18"/>
          <p:cNvPicPr preferRelativeResize="0"/>
          <p:nvPr/>
        </p:nvPicPr>
        <p:blipFill>
          <a:blip r:embed="rId2"/>
          <a:stretch>
            <a:fillRect/>
          </a:stretch>
        </p:blipFill>
        <p:spPr>
          <a:xfrm>
            <a:off x="0" y="2512250"/>
            <a:ext cx="4677802" cy="26312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99" name="Shape 99"/>
        <p:cNvGrpSpPr/>
        <p:nvPr/>
      </p:nvGrpSpPr>
      <p:grpSpPr>
        <a:xfrm>
          <a:off x="0" y="0"/>
          <a:ext cx="0" cy="0"/>
          <a:chOff x="0" y="0"/>
          <a:chExt cx="0" cy="0"/>
        </a:xfrm>
      </p:grpSpPr>
      <p:sp>
        <p:nvSpPr>
          <p:cNvPr id="100" name="Google Shape;100;p19"/>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434343"/>
                </a:solidFill>
                <a:latin typeface="Open Sans" panose="020B0606030504020204"/>
                <a:ea typeface="Open Sans" panose="020B0606030504020204"/>
                <a:cs typeface="Open Sans" panose="020B0606030504020204"/>
                <a:sym typeface="Open Sans" panose="020B0606030504020204"/>
              </a:rPr>
              <a:t>What About This</a:t>
            </a:r>
            <a:endParaRPr b="1">
              <a:solidFill>
                <a:srgbClr val="434343"/>
              </a:solidFill>
              <a:latin typeface="Open Sans" panose="020B0606030504020204"/>
              <a:ea typeface="Open Sans" panose="020B0606030504020204"/>
              <a:cs typeface="Open Sans" panose="020B0606030504020204"/>
              <a:sym typeface="Open Sans" panose="020B0606030504020204"/>
            </a:endParaRPr>
          </a:p>
        </p:txBody>
      </p:sp>
      <p:pic>
        <p:nvPicPr>
          <p:cNvPr id="101" name="Google Shape;101;p19"/>
          <p:cNvPicPr preferRelativeResize="0"/>
          <p:nvPr/>
        </p:nvPicPr>
        <p:blipFill>
          <a:blip r:embed="rId1"/>
          <a:stretch>
            <a:fillRect/>
          </a:stretch>
        </p:blipFill>
        <p:spPr>
          <a:xfrm>
            <a:off x="7669395" y="74900"/>
            <a:ext cx="1374149" cy="856676"/>
          </a:xfrm>
          <a:prstGeom prst="rect">
            <a:avLst/>
          </a:prstGeom>
          <a:noFill/>
          <a:ln>
            <a:noFill/>
          </a:ln>
        </p:spPr>
      </p:pic>
      <p:pic>
        <p:nvPicPr>
          <p:cNvPr id="102" name="Google Shape;102;p19"/>
          <p:cNvPicPr preferRelativeResize="0"/>
          <p:nvPr/>
        </p:nvPicPr>
        <p:blipFill>
          <a:blip r:embed="rId2"/>
          <a:stretch>
            <a:fillRect/>
          </a:stretch>
        </p:blipFill>
        <p:spPr>
          <a:xfrm>
            <a:off x="4215098" y="74900"/>
            <a:ext cx="3517721" cy="856675"/>
          </a:xfrm>
          <a:prstGeom prst="rect">
            <a:avLst/>
          </a:prstGeom>
          <a:noFill/>
          <a:ln>
            <a:noFill/>
          </a:ln>
        </p:spPr>
      </p:pic>
      <p:pic>
        <p:nvPicPr>
          <p:cNvPr id="103" name="Google Shape;103;p19">
            <a:hlinkClick r:id="rId3"/>
          </p:cNvPr>
          <p:cNvPicPr preferRelativeResize="0"/>
          <p:nvPr/>
        </p:nvPicPr>
        <p:blipFill>
          <a:blip r:embed="rId4"/>
          <a:stretch>
            <a:fillRect/>
          </a:stretch>
        </p:blipFill>
        <p:spPr>
          <a:xfrm>
            <a:off x="1288675" y="1136625"/>
            <a:ext cx="6566626" cy="36848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07" name="Shape 107"/>
        <p:cNvGrpSpPr/>
        <p:nvPr/>
      </p:nvGrpSpPr>
      <p:grpSpPr>
        <a:xfrm>
          <a:off x="0" y="0"/>
          <a:ext cx="0" cy="0"/>
          <a:chOff x="0" y="0"/>
          <a:chExt cx="0" cy="0"/>
        </a:xfrm>
      </p:grpSpPr>
      <p:sp>
        <p:nvSpPr>
          <p:cNvPr id="108" name="Google Shape;108;p20"/>
          <p:cNvSpPr txBox="1"/>
          <p:nvPr/>
        </p:nvSpPr>
        <p:spPr>
          <a:xfrm>
            <a:off x="5867400" y="4890300"/>
            <a:ext cx="3276600" cy="25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B7B7B7"/>
                </a:solidFill>
              </a:rPr>
              <a:t>Photo credits: </a:t>
            </a:r>
            <a:r>
              <a:rPr lang="en-GB" sz="1100" u="sng">
                <a:solidFill>
                  <a:srgbClr val="B7B7B7"/>
                </a:solidFill>
                <a:hlinkClick r:id="rId1"/>
              </a:rPr>
              <a:t>http://innowing.hk/robomaster2019/</a:t>
            </a:r>
            <a:endParaRPr sz="1100">
              <a:solidFill>
                <a:srgbClr val="B7B7B7"/>
              </a:solidFill>
            </a:endParaRPr>
          </a:p>
        </p:txBody>
      </p:sp>
      <p:pic>
        <p:nvPicPr>
          <p:cNvPr id="109" name="Google Shape;109;p20"/>
          <p:cNvPicPr preferRelativeResize="0"/>
          <p:nvPr/>
        </p:nvPicPr>
        <p:blipFill>
          <a:blip r:embed="rId2"/>
          <a:stretch>
            <a:fillRect/>
          </a:stretch>
        </p:blipFill>
        <p:spPr>
          <a:xfrm>
            <a:off x="4572000" y="1863375"/>
            <a:ext cx="4419601" cy="2946401"/>
          </a:xfrm>
          <a:prstGeom prst="rect">
            <a:avLst/>
          </a:prstGeom>
          <a:noFill/>
          <a:ln>
            <a:noFill/>
          </a:ln>
        </p:spPr>
      </p:pic>
      <p:pic>
        <p:nvPicPr>
          <p:cNvPr id="110" name="Google Shape;110;p20"/>
          <p:cNvPicPr preferRelativeResize="0"/>
          <p:nvPr/>
        </p:nvPicPr>
        <p:blipFill>
          <a:blip r:embed="rId3"/>
          <a:stretch>
            <a:fillRect/>
          </a:stretch>
        </p:blipFill>
        <p:spPr>
          <a:xfrm>
            <a:off x="152400" y="152400"/>
            <a:ext cx="3966802" cy="2643899"/>
          </a:xfrm>
          <a:prstGeom prst="rect">
            <a:avLst/>
          </a:prstGeom>
          <a:noFill/>
          <a:ln>
            <a:noFill/>
          </a:ln>
        </p:spPr>
      </p:pic>
      <p:pic>
        <p:nvPicPr>
          <p:cNvPr id="111" name="Google Shape;111;p20"/>
          <p:cNvPicPr preferRelativeResize="0"/>
          <p:nvPr/>
        </p:nvPicPr>
        <p:blipFill>
          <a:blip r:embed="rId4"/>
          <a:stretch>
            <a:fillRect/>
          </a:stretch>
        </p:blipFill>
        <p:spPr>
          <a:xfrm>
            <a:off x="7669395" y="74900"/>
            <a:ext cx="1374149" cy="856676"/>
          </a:xfrm>
          <a:prstGeom prst="rect">
            <a:avLst/>
          </a:prstGeom>
          <a:noFill/>
          <a:ln>
            <a:noFill/>
          </a:ln>
        </p:spPr>
      </p:pic>
      <p:pic>
        <p:nvPicPr>
          <p:cNvPr id="112" name="Google Shape;112;p20"/>
          <p:cNvPicPr preferRelativeResize="0"/>
          <p:nvPr/>
        </p:nvPicPr>
        <p:blipFill>
          <a:blip r:embed="rId5"/>
          <a:stretch>
            <a:fillRect/>
          </a:stretch>
        </p:blipFill>
        <p:spPr>
          <a:xfrm>
            <a:off x="4215098" y="74900"/>
            <a:ext cx="3517721" cy="856675"/>
          </a:xfrm>
          <a:prstGeom prst="rect">
            <a:avLst/>
          </a:prstGeom>
          <a:noFill/>
          <a:ln>
            <a:noFill/>
          </a:ln>
        </p:spPr>
      </p:pic>
      <p:sp>
        <p:nvSpPr>
          <p:cNvPr id="113" name="Google Shape;113;p20"/>
          <p:cNvSpPr txBox="1"/>
          <p:nvPr/>
        </p:nvSpPr>
        <p:spPr>
          <a:xfrm>
            <a:off x="419500" y="3084400"/>
            <a:ext cx="3795600" cy="7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rgbClr val="434343"/>
                </a:solidFill>
                <a:latin typeface="Open Sans" panose="020B0606030504020204"/>
                <a:ea typeface="Open Sans" panose="020B0606030504020204"/>
                <a:cs typeface="Open Sans" panose="020B0606030504020204"/>
                <a:sym typeface="Open Sans" panose="020B0606030504020204"/>
              </a:rPr>
              <a:t>Your </a:t>
            </a:r>
            <a:br>
              <a:rPr lang="en-GB" sz="3000" b="1">
                <a:solidFill>
                  <a:srgbClr val="434343"/>
                </a:solidFill>
                <a:latin typeface="Open Sans" panose="020B0606030504020204"/>
                <a:ea typeface="Open Sans" panose="020B0606030504020204"/>
                <a:cs typeface="Open Sans" panose="020B0606030504020204"/>
                <a:sym typeface="Open Sans" panose="020B0606030504020204"/>
              </a:rPr>
            </a:br>
            <a:r>
              <a:rPr lang="en-GB" sz="3000" b="1">
                <a:solidFill>
                  <a:srgbClr val="434343"/>
                </a:solidFill>
                <a:latin typeface="Open Sans" panose="020B0606030504020204"/>
                <a:ea typeface="Open Sans" panose="020B0606030504020204"/>
                <a:cs typeface="Open Sans" panose="020B0606030504020204"/>
                <a:sym typeface="Open Sans" panose="020B0606030504020204"/>
              </a:rPr>
              <a:t>Reasons </a:t>
            </a:r>
            <a:br>
              <a:rPr lang="en-GB" sz="3000" b="1">
                <a:solidFill>
                  <a:srgbClr val="434343"/>
                </a:solidFill>
                <a:latin typeface="Open Sans" panose="020B0606030504020204"/>
                <a:ea typeface="Open Sans" panose="020B0606030504020204"/>
                <a:cs typeface="Open Sans" panose="020B0606030504020204"/>
                <a:sym typeface="Open Sans" panose="020B0606030504020204"/>
              </a:rPr>
            </a:br>
            <a:r>
              <a:rPr lang="en-GB" sz="3000" b="1">
                <a:solidFill>
                  <a:srgbClr val="434343"/>
                </a:solidFill>
                <a:latin typeface="Open Sans" panose="020B0606030504020204"/>
                <a:ea typeface="Open Sans" panose="020B0606030504020204"/>
                <a:cs typeface="Open Sans" panose="020B0606030504020204"/>
                <a:sym typeface="Open Sans" panose="020B0606030504020204"/>
              </a:rPr>
              <a:t>to Be Here</a:t>
            </a:r>
            <a:endParaRPr sz="3000" b="1">
              <a:solidFill>
                <a:srgbClr val="434343"/>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17" name="Shape 117"/>
        <p:cNvGrpSpPr/>
        <p:nvPr/>
      </p:nvGrpSpPr>
      <p:grpSpPr>
        <a:xfrm>
          <a:off x="0" y="0"/>
          <a:ext cx="0" cy="0"/>
          <a:chOff x="0" y="0"/>
          <a:chExt cx="0" cy="0"/>
        </a:xfrm>
      </p:grpSpPr>
      <p:sp>
        <p:nvSpPr>
          <p:cNvPr id="118" name="Google Shape;118;p21"/>
          <p:cNvSpPr txBox="1"/>
          <p:nvPr/>
        </p:nvSpPr>
        <p:spPr>
          <a:xfrm>
            <a:off x="432000" y="548700"/>
            <a:ext cx="4350000" cy="136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170+ Teams </a:t>
            </a:r>
            <a:br>
              <a:rPr lang="en-GB" sz="2400" b="1">
                <a:solidFill>
                  <a:srgbClr val="434343"/>
                </a:solidFill>
                <a:latin typeface="Open Sans" panose="020B0606030504020204"/>
                <a:ea typeface="Open Sans" panose="020B0606030504020204"/>
                <a:cs typeface="Open Sans" panose="020B0606030504020204"/>
                <a:sym typeface="Open Sans" panose="020B0606030504020204"/>
              </a:rPr>
            </a:br>
            <a:r>
              <a:rPr lang="en-GB" sz="2400" b="1">
                <a:solidFill>
                  <a:srgbClr val="434343"/>
                </a:solidFill>
                <a:latin typeface="Open Sans" panose="020B0606030504020204"/>
                <a:ea typeface="Open Sans" panose="020B0606030504020204"/>
                <a:cs typeface="Open Sans" panose="020B0606030504020204"/>
                <a:sym typeface="Open Sans" panose="020B0606030504020204"/>
              </a:rPr>
              <a:t>10,000 Young Engineers</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p:txBody>
      </p:sp>
      <p:sp>
        <p:nvSpPr>
          <p:cNvPr id="119" name="Google Shape;119;p21"/>
          <p:cNvSpPr txBox="1"/>
          <p:nvPr/>
        </p:nvSpPr>
        <p:spPr>
          <a:xfrm>
            <a:off x="5346200" y="3042575"/>
            <a:ext cx="2479500" cy="136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10+ Countries</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a:p>
            <a:pPr marL="0" lvl="0" indent="0" algn="l" rtl="0">
              <a:lnSpc>
                <a:spcPct val="115000"/>
              </a:lnSpc>
              <a:spcBef>
                <a:spcPts val="0"/>
              </a:spcBef>
              <a:spcAft>
                <a:spcPts val="0"/>
              </a:spcAft>
              <a:buNone/>
            </a:pPr>
            <a:r>
              <a:rPr lang="en-GB" sz="2400" b="1">
                <a:solidFill>
                  <a:srgbClr val="434343"/>
                </a:solidFill>
                <a:latin typeface="Open Sans" panose="020B0606030504020204"/>
                <a:ea typeface="Open Sans" panose="020B0606030504020204"/>
                <a:cs typeface="Open Sans" panose="020B0606030504020204"/>
                <a:sym typeface="Open Sans" panose="020B0606030504020204"/>
              </a:rPr>
              <a:t>4 Regionals</a:t>
            </a:r>
            <a:endParaRPr sz="2400" b="1">
              <a:solidFill>
                <a:srgbClr val="434343"/>
              </a:solidFill>
              <a:latin typeface="Open Sans" panose="020B0606030504020204"/>
              <a:ea typeface="Open Sans" panose="020B0606030504020204"/>
              <a:cs typeface="Open Sans" panose="020B0606030504020204"/>
              <a:sym typeface="Open Sans" panose="020B0606030504020204"/>
            </a:endParaRPr>
          </a:p>
        </p:txBody>
      </p:sp>
      <p:sp>
        <p:nvSpPr>
          <p:cNvPr id="120" name="Google Shape;120;p21"/>
          <p:cNvSpPr txBox="1"/>
          <p:nvPr/>
        </p:nvSpPr>
        <p:spPr>
          <a:xfrm>
            <a:off x="8178575" y="4374775"/>
            <a:ext cx="5081700" cy="59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p>
        </p:txBody>
      </p:sp>
      <p:pic>
        <p:nvPicPr>
          <p:cNvPr id="121" name="Google Shape;121;p21"/>
          <p:cNvPicPr preferRelativeResize="0"/>
          <p:nvPr/>
        </p:nvPicPr>
        <p:blipFill>
          <a:blip r:embed="rId1"/>
          <a:stretch>
            <a:fillRect/>
          </a:stretch>
        </p:blipFill>
        <p:spPr>
          <a:xfrm>
            <a:off x="0" y="2350322"/>
            <a:ext cx="4572000" cy="3049502"/>
          </a:xfrm>
          <a:prstGeom prst="rect">
            <a:avLst/>
          </a:prstGeom>
          <a:noFill/>
          <a:ln>
            <a:noFill/>
          </a:ln>
        </p:spPr>
      </p:pic>
      <p:pic>
        <p:nvPicPr>
          <p:cNvPr id="122" name="Google Shape;122;p21"/>
          <p:cNvPicPr preferRelativeResize="0"/>
          <p:nvPr/>
        </p:nvPicPr>
        <p:blipFill>
          <a:blip r:embed="rId2"/>
          <a:stretch>
            <a:fillRect/>
          </a:stretch>
        </p:blipFill>
        <p:spPr>
          <a:xfrm>
            <a:off x="4668900" y="0"/>
            <a:ext cx="4475100" cy="2698500"/>
          </a:xfrm>
          <a:prstGeom prst="rect">
            <a:avLst/>
          </a:prstGeom>
          <a:noFill/>
          <a:ln>
            <a:noFill/>
          </a:ln>
        </p:spPr>
      </p:pic>
      <p:sp>
        <p:nvSpPr>
          <p:cNvPr id="123" name="Google Shape;123;p21"/>
          <p:cNvSpPr txBox="1"/>
          <p:nvPr/>
        </p:nvSpPr>
        <p:spPr>
          <a:xfrm>
            <a:off x="6824100" y="4838400"/>
            <a:ext cx="2319900" cy="3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999999"/>
                </a:solidFill>
              </a:rPr>
              <a:t>Image credits: </a:t>
            </a:r>
            <a:r>
              <a:rPr lang="en-GB" sz="1100" u="sng">
                <a:solidFill>
                  <a:srgbClr val="999999"/>
                </a:solidFill>
                <a:hlinkClick r:id="rId3"/>
              </a:rPr>
              <a:t>https://dronedj.com</a:t>
            </a:r>
            <a:endParaRPr>
              <a:solidFill>
                <a:srgbClr val="999999"/>
              </a:solidFill>
            </a:endParaRPr>
          </a:p>
        </p:txBody>
      </p:sp>
      <p:sp>
        <p:nvSpPr>
          <p:cNvPr id="124" name="Google Shape;124;p21"/>
          <p:cNvSpPr/>
          <p:nvPr/>
        </p:nvSpPr>
        <p:spPr>
          <a:xfrm rot="10800000" flipH="1">
            <a:off x="4572000" y="-676500"/>
            <a:ext cx="2265600" cy="27705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21"/>
          <p:cNvSpPr/>
          <p:nvPr/>
        </p:nvSpPr>
        <p:spPr>
          <a:xfrm rot="-5400000">
            <a:off x="2468925" y="3196500"/>
            <a:ext cx="2545500" cy="18543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2212</Words>
  <Application>WPS Presentation</Application>
  <PresentationFormat/>
  <Paragraphs>124</Paragraphs>
  <Slides>27</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27</vt:i4>
      </vt:variant>
    </vt:vector>
  </HeadingPairs>
  <TitlesOfParts>
    <vt:vector size="38" baseType="lpstr">
      <vt:lpstr>Arial</vt:lpstr>
      <vt:lpstr>SimSun</vt:lpstr>
      <vt:lpstr>Wingdings</vt:lpstr>
      <vt:lpstr>Arial</vt:lpstr>
      <vt:lpstr>Open Sans</vt:lpstr>
      <vt:lpstr>微软雅黑</vt:lpstr>
      <vt:lpstr>Droid Sans Fallback</vt:lpstr>
      <vt:lpstr>Arial Unicode MS</vt:lpstr>
      <vt:lpstr>Webdings</vt:lpstr>
      <vt:lpstr>Times New Roman</vt:lpstr>
      <vt:lpstr>Simple Light</vt:lpstr>
      <vt:lpstr>PowerPoint 演示文稿</vt:lpstr>
      <vt:lpstr>PowerPoint 演示文稿</vt:lpstr>
      <vt:lpstr>Robotics Competition</vt:lpstr>
      <vt:lpstr>PowerPoint 演示文稿</vt:lpstr>
      <vt:lpstr>They Can Be Educational</vt:lpstr>
      <vt:lpstr>They Could Be Great Research Topics</vt:lpstr>
      <vt:lpstr>What About This</vt:lpstr>
      <vt:lpstr>PowerPoint 演示文稿</vt:lpstr>
      <vt:lpstr>PowerPoint 演示文稿</vt:lpstr>
      <vt:lpstr>PowerPoint 演示文稿</vt:lpstr>
      <vt:lpstr>PowerPoint 演示文稿</vt:lpstr>
      <vt:lpstr>PowerPoint 演示文稿</vt:lpstr>
      <vt:lpstr>PowerPoint 演示文稿</vt:lpstr>
      <vt:lpstr>Check Yourselves...</vt:lpstr>
      <vt:lpstr>Welcome Onboard NUS RoboMaster Team 2020</vt:lpstr>
      <vt:lpstr>People to Know</vt:lpstr>
      <vt:lpstr>Goals of Today</vt:lpstr>
      <vt:lpstr>Rules video</vt:lpstr>
      <vt:lpstr>Main video</vt:lpstr>
      <vt:lpstr>Robots in Use</vt:lpstr>
      <vt:lpstr>Field</vt:lpstr>
      <vt:lpstr>Timeline</vt:lpstr>
      <vt:lpstr>Assignment</vt:lpstr>
      <vt:lpstr>Assignment</vt:lpstr>
      <vt:lpstr>Assignment</vt:lpstr>
      <vt:lpstr>End</vt:lpstr>
      <vt:lpstr>Possibilities are  in Your Hands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huimin</cp:lastModifiedBy>
  <cp:revision>2</cp:revision>
  <dcterms:created xsi:type="dcterms:W3CDTF">2019-09-02T09:22:36Z</dcterms:created>
  <dcterms:modified xsi:type="dcterms:W3CDTF">2019-09-02T09:22:36Z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1033-11.1.0.8722</vt:lpwstr>
  </property>
</Properties>
</file>